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8" r:id="rId2"/>
    <p:sldId id="283" r:id="rId3"/>
    <p:sldId id="282" r:id="rId4"/>
    <p:sldId id="285" r:id="rId5"/>
    <p:sldId id="284" r:id="rId6"/>
    <p:sldId id="286" r:id="rId7"/>
    <p:sldId id="261" r:id="rId8"/>
    <p:sldId id="266" r:id="rId9"/>
    <p:sldId id="277" r:id="rId10"/>
    <p:sldId id="262" r:id="rId11"/>
    <p:sldId id="279" r:id="rId12"/>
    <p:sldId id="280" r:id="rId13"/>
    <p:sldId id="272" r:id="rId14"/>
    <p:sldId id="264" r:id="rId15"/>
    <p:sldId id="288" r:id="rId16"/>
    <p:sldId id="289" r:id="rId17"/>
    <p:sldId id="265" r:id="rId18"/>
    <p:sldId id="273" r:id="rId19"/>
    <p:sldId id="274" r:id="rId20"/>
    <p:sldId id="256" r:id="rId21"/>
    <p:sldId id="275" r:id="rId22"/>
    <p:sldId id="257" r:id="rId23"/>
    <p:sldId id="258" r:id="rId24"/>
    <p:sldId id="290" r:id="rId25"/>
    <p:sldId id="263" r:id="rId26"/>
    <p:sldId id="287" r:id="rId27"/>
    <p:sldId id="268" r:id="rId28"/>
    <p:sldId id="269" r:id="rId29"/>
    <p:sldId id="270" r:id="rId30"/>
    <p:sldId id="271" r:id="rId31"/>
    <p:sldId id="260" r:id="rId32"/>
    <p:sldId id="291" r:id="rId33"/>
    <p:sldId id="267"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C8C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3" d="100"/>
          <a:sy n="123" d="100"/>
        </p:scale>
        <p:origin x="-210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C096B3-DEF0-2E46-88F5-BA7D493FADC8}" type="datetimeFigureOut">
              <a:rPr lang="en-US" smtClean="0"/>
              <a:t>6/28/16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557B0-72DC-E24A-8625-2130FBB9EB60}" type="slidenum">
              <a:rPr lang="en-US" smtClean="0"/>
              <a:t>‹#›</a:t>
            </a:fld>
            <a:endParaRPr lang="en-US"/>
          </a:p>
        </p:txBody>
      </p:sp>
    </p:spTree>
    <p:extLst>
      <p:ext uri="{BB962C8B-B14F-4D97-AF65-F5344CB8AC3E}">
        <p14:creationId xmlns:p14="http://schemas.microsoft.com/office/powerpoint/2010/main" val="963022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C096B3-DEF0-2E46-88F5-BA7D493FADC8}" type="datetimeFigureOut">
              <a:rPr lang="en-US" smtClean="0"/>
              <a:t>6/28/16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557B0-72DC-E24A-8625-2130FBB9EB60}" type="slidenum">
              <a:rPr lang="en-US" smtClean="0"/>
              <a:t>‹#›</a:t>
            </a:fld>
            <a:endParaRPr lang="en-US"/>
          </a:p>
        </p:txBody>
      </p:sp>
    </p:spTree>
    <p:extLst>
      <p:ext uri="{BB962C8B-B14F-4D97-AF65-F5344CB8AC3E}">
        <p14:creationId xmlns:p14="http://schemas.microsoft.com/office/powerpoint/2010/main" val="3238849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C096B3-DEF0-2E46-88F5-BA7D493FADC8}" type="datetimeFigureOut">
              <a:rPr lang="en-US" smtClean="0"/>
              <a:t>6/28/16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557B0-72DC-E24A-8625-2130FBB9EB60}" type="slidenum">
              <a:rPr lang="en-US" smtClean="0"/>
              <a:t>‹#›</a:t>
            </a:fld>
            <a:endParaRPr lang="en-US"/>
          </a:p>
        </p:txBody>
      </p:sp>
    </p:spTree>
    <p:extLst>
      <p:ext uri="{BB962C8B-B14F-4D97-AF65-F5344CB8AC3E}">
        <p14:creationId xmlns:p14="http://schemas.microsoft.com/office/powerpoint/2010/main" val="240968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C096B3-DEF0-2E46-88F5-BA7D493FADC8}" type="datetimeFigureOut">
              <a:rPr lang="en-US" smtClean="0"/>
              <a:t>6/28/16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557B0-72DC-E24A-8625-2130FBB9EB60}" type="slidenum">
              <a:rPr lang="en-US" smtClean="0"/>
              <a:t>‹#›</a:t>
            </a:fld>
            <a:endParaRPr lang="en-US"/>
          </a:p>
        </p:txBody>
      </p:sp>
    </p:spTree>
    <p:extLst>
      <p:ext uri="{BB962C8B-B14F-4D97-AF65-F5344CB8AC3E}">
        <p14:creationId xmlns:p14="http://schemas.microsoft.com/office/powerpoint/2010/main" val="4084419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C096B3-DEF0-2E46-88F5-BA7D493FADC8}" type="datetimeFigureOut">
              <a:rPr lang="en-US" smtClean="0"/>
              <a:t>6/28/16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557B0-72DC-E24A-8625-2130FBB9EB60}" type="slidenum">
              <a:rPr lang="en-US" smtClean="0"/>
              <a:t>‹#›</a:t>
            </a:fld>
            <a:endParaRPr lang="en-US"/>
          </a:p>
        </p:txBody>
      </p:sp>
    </p:spTree>
    <p:extLst>
      <p:ext uri="{BB962C8B-B14F-4D97-AF65-F5344CB8AC3E}">
        <p14:creationId xmlns:p14="http://schemas.microsoft.com/office/powerpoint/2010/main" val="2611909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C096B3-DEF0-2E46-88F5-BA7D493FADC8}" type="datetimeFigureOut">
              <a:rPr lang="en-US" smtClean="0"/>
              <a:t>6/28/16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557B0-72DC-E24A-8625-2130FBB9EB60}" type="slidenum">
              <a:rPr lang="en-US" smtClean="0"/>
              <a:t>‹#›</a:t>
            </a:fld>
            <a:endParaRPr lang="en-US"/>
          </a:p>
        </p:txBody>
      </p:sp>
    </p:spTree>
    <p:extLst>
      <p:ext uri="{BB962C8B-B14F-4D97-AF65-F5344CB8AC3E}">
        <p14:creationId xmlns:p14="http://schemas.microsoft.com/office/powerpoint/2010/main" val="833675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C096B3-DEF0-2E46-88F5-BA7D493FADC8}" type="datetimeFigureOut">
              <a:rPr lang="en-US" smtClean="0"/>
              <a:t>6/28/16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2557B0-72DC-E24A-8625-2130FBB9EB60}" type="slidenum">
              <a:rPr lang="en-US" smtClean="0"/>
              <a:t>‹#›</a:t>
            </a:fld>
            <a:endParaRPr lang="en-US"/>
          </a:p>
        </p:txBody>
      </p:sp>
    </p:spTree>
    <p:extLst>
      <p:ext uri="{BB962C8B-B14F-4D97-AF65-F5344CB8AC3E}">
        <p14:creationId xmlns:p14="http://schemas.microsoft.com/office/powerpoint/2010/main" val="4165556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C096B3-DEF0-2E46-88F5-BA7D493FADC8}" type="datetimeFigureOut">
              <a:rPr lang="en-US" smtClean="0"/>
              <a:t>6/28/16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2557B0-72DC-E24A-8625-2130FBB9EB60}" type="slidenum">
              <a:rPr lang="en-US" smtClean="0"/>
              <a:t>‹#›</a:t>
            </a:fld>
            <a:endParaRPr lang="en-US"/>
          </a:p>
        </p:txBody>
      </p:sp>
    </p:spTree>
    <p:extLst>
      <p:ext uri="{BB962C8B-B14F-4D97-AF65-F5344CB8AC3E}">
        <p14:creationId xmlns:p14="http://schemas.microsoft.com/office/powerpoint/2010/main" val="1956120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C096B3-DEF0-2E46-88F5-BA7D493FADC8}" type="datetimeFigureOut">
              <a:rPr lang="en-US" smtClean="0"/>
              <a:t>6/28/16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2557B0-72DC-E24A-8625-2130FBB9EB60}" type="slidenum">
              <a:rPr lang="en-US" smtClean="0"/>
              <a:t>‹#›</a:t>
            </a:fld>
            <a:endParaRPr lang="en-US"/>
          </a:p>
        </p:txBody>
      </p:sp>
    </p:spTree>
    <p:extLst>
      <p:ext uri="{BB962C8B-B14F-4D97-AF65-F5344CB8AC3E}">
        <p14:creationId xmlns:p14="http://schemas.microsoft.com/office/powerpoint/2010/main" val="400898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C096B3-DEF0-2E46-88F5-BA7D493FADC8}" type="datetimeFigureOut">
              <a:rPr lang="en-US" smtClean="0"/>
              <a:t>6/28/16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557B0-72DC-E24A-8625-2130FBB9EB60}" type="slidenum">
              <a:rPr lang="en-US" smtClean="0"/>
              <a:t>‹#›</a:t>
            </a:fld>
            <a:endParaRPr lang="en-US"/>
          </a:p>
        </p:txBody>
      </p:sp>
    </p:spTree>
    <p:extLst>
      <p:ext uri="{BB962C8B-B14F-4D97-AF65-F5344CB8AC3E}">
        <p14:creationId xmlns:p14="http://schemas.microsoft.com/office/powerpoint/2010/main" val="2246277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C096B3-DEF0-2E46-88F5-BA7D493FADC8}" type="datetimeFigureOut">
              <a:rPr lang="en-US" smtClean="0"/>
              <a:t>6/28/16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557B0-72DC-E24A-8625-2130FBB9EB60}" type="slidenum">
              <a:rPr lang="en-US" smtClean="0"/>
              <a:t>‹#›</a:t>
            </a:fld>
            <a:endParaRPr lang="en-US"/>
          </a:p>
        </p:txBody>
      </p:sp>
    </p:spTree>
    <p:extLst>
      <p:ext uri="{BB962C8B-B14F-4D97-AF65-F5344CB8AC3E}">
        <p14:creationId xmlns:p14="http://schemas.microsoft.com/office/powerpoint/2010/main" val="25419156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096B3-DEF0-2E46-88F5-BA7D493FADC8}" type="datetimeFigureOut">
              <a:rPr lang="en-US" smtClean="0"/>
              <a:t>6/28/16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557B0-72DC-E24A-8625-2130FBB9EB60}" type="slidenum">
              <a:rPr lang="en-US" smtClean="0"/>
              <a:t>‹#›</a:t>
            </a:fld>
            <a:endParaRPr lang="en-US"/>
          </a:p>
        </p:txBody>
      </p:sp>
    </p:spTree>
    <p:extLst>
      <p:ext uri="{BB962C8B-B14F-4D97-AF65-F5344CB8AC3E}">
        <p14:creationId xmlns:p14="http://schemas.microsoft.com/office/powerpoint/2010/main" val="4280231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2.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Layout" Target="../slideLayouts/slideLayout2.xml"/><Relationship Id="rId3" Type="http://schemas.openxmlformats.org/officeDocument/2006/relationships/image" Target="../media/image4.gif"/></Relationships>
</file>

<file path=ppt/slides/_rels/slide15.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Layout" Target="../slideLayouts/slideLayout2.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gif"/><Relationship Id="rId1" Type="http://schemas.openxmlformats.org/officeDocument/2006/relationships/tags" Target="../tags/tag19.xml"/><Relationship Id="rId2"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slideLayout" Target="../slideLayouts/slideLayout2.xml"/><Relationship Id="rId3" Type="http://schemas.openxmlformats.org/officeDocument/2006/relationships/image" Target="../media/image9.gif"/></Relationships>
</file>

<file path=ppt/slides/_rels/slide22.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slideLayout" Target="../slideLayouts/slideLayout2.xml"/><Relationship Id="rId3" Type="http://schemas.openxmlformats.org/officeDocument/2006/relationships/image" Target="../media/image10.gif"/></Relationships>
</file>

<file path=ppt/slides/_rels/slide23.xml.rels><?xml version="1.0" encoding="UTF-8" standalone="yes"?>
<Relationships xmlns="http://schemas.openxmlformats.org/package/2006/relationships"><Relationship Id="rId1" Type="http://schemas.openxmlformats.org/officeDocument/2006/relationships/tags" Target="../tags/tag22.xml"/><Relationship Id="rId2" Type="http://schemas.openxmlformats.org/officeDocument/2006/relationships/slideLayout" Target="../slideLayouts/slideLayout2.xml"/><Relationship Id="rId3" Type="http://schemas.openxmlformats.org/officeDocument/2006/relationships/image" Target="../media/image11.gif"/></Relationships>
</file>

<file path=ppt/slides/_rels/slide24.xml.rels><?xml version="1.0" encoding="UTF-8" standalone="yes"?>
<Relationships xmlns="http://schemas.openxmlformats.org/package/2006/relationships"><Relationship Id="rId1" Type="http://schemas.openxmlformats.org/officeDocument/2006/relationships/tags" Target="../tags/tag23.x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tags" Target="../tags/tag24.xml"/><Relationship Id="rId2" Type="http://schemas.openxmlformats.org/officeDocument/2006/relationships/slideLayout" Target="../slideLayouts/slideLayout2.xml"/><Relationship Id="rId3" Type="http://schemas.openxmlformats.org/officeDocument/2006/relationships/image" Target="../media/image12.gif"/></Relationships>
</file>

<file path=ppt/slides/_rels/slide26.xml.rels><?xml version="1.0" encoding="UTF-8" standalone="yes"?>
<Relationships xmlns="http://schemas.openxmlformats.org/package/2006/relationships"><Relationship Id="rId1" Type="http://schemas.openxmlformats.org/officeDocument/2006/relationships/tags" Target="../tags/tag25.xml"/><Relationship Id="rId2" Type="http://schemas.openxmlformats.org/officeDocument/2006/relationships/slideLayout" Target="../slideLayouts/slideLayout2.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tags" Target="../tags/tag26.xml"/><Relationship Id="rId2" Type="http://schemas.openxmlformats.org/officeDocument/2006/relationships/slideLayout" Target="../slideLayouts/slideLayout2.xml"/><Relationship Id="rId3" Type="http://schemas.openxmlformats.org/officeDocument/2006/relationships/image" Target="../media/image14.gif"/></Relationships>
</file>

<file path=ppt/slides/_rels/slide28.xml.rels><?xml version="1.0" encoding="UTF-8" standalone="yes"?>
<Relationships xmlns="http://schemas.openxmlformats.org/package/2006/relationships"><Relationship Id="rId1" Type="http://schemas.openxmlformats.org/officeDocument/2006/relationships/tags" Target="../tags/tag27.xml"/><Relationship Id="rId2" Type="http://schemas.openxmlformats.org/officeDocument/2006/relationships/slideLayout" Target="../slideLayouts/slideLayout2.xml"/><Relationship Id="rId3" Type="http://schemas.openxmlformats.org/officeDocument/2006/relationships/image" Target="../media/image15.gif"/></Relationships>
</file>

<file path=ppt/slides/_rels/slide29.xml.rels><?xml version="1.0" encoding="UTF-8" standalone="yes"?>
<Relationships xmlns="http://schemas.openxmlformats.org/package/2006/relationships"><Relationship Id="rId1" Type="http://schemas.openxmlformats.org/officeDocument/2006/relationships/tags" Target="../tags/tag28.xml"/><Relationship Id="rId2" Type="http://schemas.openxmlformats.org/officeDocument/2006/relationships/slideLayout" Target="../slideLayouts/slideLayout2.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tags" Target="../tags/tag29.xml"/><Relationship Id="rId2" Type="http://schemas.openxmlformats.org/officeDocument/2006/relationships/slideLayout" Target="../slideLayouts/slideLayout2.xml"/><Relationship Id="rId3" Type="http://schemas.openxmlformats.org/officeDocument/2006/relationships/image" Target="../media/image17.gif"/></Relationships>
</file>

<file path=ppt/slides/_rels/slide31.xml.rels><?xml version="1.0" encoding="UTF-8" standalone="yes"?>
<Relationships xmlns="http://schemas.openxmlformats.org/package/2006/relationships"><Relationship Id="rId1" Type="http://schemas.openxmlformats.org/officeDocument/2006/relationships/tags" Target="../tags/tag30.x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33.xml.rels><?xml version="1.0" encoding="UTF-8" standalone="yes"?>
<Relationships xmlns="http://schemas.openxmlformats.org/package/2006/relationships"><Relationship Id="rId1" Type="http://schemas.openxmlformats.org/officeDocument/2006/relationships/tags" Target="../tags/tag31.xml"/><Relationship Id="rId2" Type="http://schemas.openxmlformats.org/officeDocument/2006/relationships/slideLayout" Target="../slideLayouts/slideLayout2.xml"/><Relationship Id="rId3" Type="http://schemas.openxmlformats.org/officeDocument/2006/relationships/image" Target="../media/image19.gif"/></Relationships>
</file>

<file path=ppt/slides/_rels/slide4.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2.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37367"/>
            <a:ext cx="8229600" cy="3653890"/>
          </a:xfrm>
        </p:spPr>
        <p:txBody>
          <a:bodyPr/>
          <a:lstStyle/>
          <a:p>
            <a:pPr marL="0" indent="0" algn="ctr">
              <a:buNone/>
            </a:pPr>
            <a:r>
              <a:rPr lang="en-US" sz="4400" dirty="0" smtClean="0">
                <a:solidFill>
                  <a:srgbClr val="FFFFFF"/>
                </a:solidFill>
                <a:latin typeface="Noteworthy Light"/>
                <a:cs typeface="Noteworthy Light"/>
              </a:rPr>
              <a:t>UCAELI Conversation Partner Orientation Video</a:t>
            </a:r>
          </a:p>
          <a:p>
            <a:pPr marL="0" indent="0" algn="ctr">
              <a:buNone/>
            </a:pPr>
            <a:endParaRPr lang="en-US" dirty="0">
              <a:solidFill>
                <a:srgbClr val="FFFFFF"/>
              </a:solidFill>
              <a:latin typeface="Noteworthy Light"/>
              <a:cs typeface="Noteworthy Light"/>
            </a:endParaRPr>
          </a:p>
          <a:p>
            <a:pPr marL="0" indent="0" algn="ctr">
              <a:buNone/>
            </a:pPr>
            <a:r>
              <a:rPr lang="en-US" sz="2400" dirty="0" smtClean="0">
                <a:solidFill>
                  <a:srgbClr val="FFFFFF"/>
                </a:solidFill>
                <a:latin typeface="Noteworthy Light"/>
                <a:cs typeface="Noteworthy Light"/>
              </a:rPr>
              <a:t>A crash course in how to be a great Conversation Partner!</a:t>
            </a:r>
          </a:p>
          <a:p>
            <a:pPr marL="0" indent="0" algn="ctr">
              <a:buNone/>
            </a:pPr>
            <a:endParaRPr lang="en-US" sz="2400" dirty="0">
              <a:solidFill>
                <a:srgbClr val="FFFFFF"/>
              </a:solidFill>
              <a:latin typeface="Noteworthy Light"/>
              <a:cs typeface="Noteworthy Light"/>
            </a:endParaRPr>
          </a:p>
          <a:p>
            <a:pPr marL="0" indent="0" algn="ctr">
              <a:buNone/>
            </a:pPr>
            <a:r>
              <a:rPr lang="en-US" sz="1800" dirty="0" smtClean="0">
                <a:solidFill>
                  <a:srgbClr val="FFFFFF"/>
                </a:solidFill>
                <a:latin typeface="Noteworthy Light"/>
                <a:cs typeface="Noteworthy Light"/>
              </a:rPr>
              <a:t>University of Connecticut American English Language Institute (UCAELI)</a:t>
            </a:r>
          </a:p>
        </p:txBody>
      </p:sp>
      <p:pic>
        <p:nvPicPr>
          <p:cNvPr id="4" name="Picture 3" descr="Screen Shot 2015-01-14 at 4.01.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7165" y="4808536"/>
            <a:ext cx="3822700" cy="1651000"/>
          </a:xfrm>
          <a:prstGeom prst="rect">
            <a:avLst/>
          </a:prstGeom>
        </p:spPr>
      </p:pic>
    </p:spTree>
    <p:extLst>
      <p:ext uri="{BB962C8B-B14F-4D97-AF65-F5344CB8AC3E}">
        <p14:creationId xmlns:p14="http://schemas.microsoft.com/office/powerpoint/2010/main" val="1672474609"/>
      </p:ext>
    </p:extLst>
  </p:cSld>
  <p:clrMapOvr>
    <a:masterClrMapping/>
  </p:clrMapOvr>
  <mc:AlternateContent xmlns:mc="http://schemas.openxmlformats.org/markup-compatibility/2006" xmlns:p14="http://schemas.microsoft.com/office/powerpoint/2010/main">
    <mc:Choice Requires="p14">
      <p:transition spd="slow" p14:dur="2000" advTm="5421"/>
    </mc:Choice>
    <mc:Fallback xmlns="">
      <p:transition xmlns:p14="http://schemas.microsoft.com/office/powerpoint/2010/main" spd="slow" advTm="5421"/>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1949" y="354792"/>
            <a:ext cx="8517467" cy="1143000"/>
          </a:xfrm>
        </p:spPr>
        <p:txBody>
          <a:bodyPr>
            <a:normAutofit/>
          </a:bodyPr>
          <a:lstStyle/>
          <a:p>
            <a:r>
              <a:rPr lang="en-US" sz="3200" dirty="0" smtClean="0">
                <a:solidFill>
                  <a:srgbClr val="FFFFFF"/>
                </a:solidFill>
                <a:latin typeface="Noteworthy Light"/>
                <a:cs typeface="Noteworthy Light"/>
              </a:rPr>
              <a:t>Be careful not to criticize a student’s culture or religion</a:t>
            </a:r>
            <a:endParaRPr lang="en-US" sz="3200" dirty="0">
              <a:solidFill>
                <a:srgbClr val="FFFFFF"/>
              </a:solidFill>
              <a:latin typeface="Noteworthy Light"/>
              <a:cs typeface="Noteworthy Light"/>
            </a:endParaRPr>
          </a:p>
        </p:txBody>
      </p:sp>
      <p:pic>
        <p:nvPicPr>
          <p:cNvPr id="4" name="Picture 3" descr="Screen Shot 2015-01-14 at 2.44.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00" y="1497792"/>
            <a:ext cx="8166100" cy="4305300"/>
          </a:xfrm>
          <a:prstGeom prst="rect">
            <a:avLst/>
          </a:prstGeom>
        </p:spPr>
      </p:pic>
    </p:spTree>
    <p:custDataLst>
      <p:tags r:id="rId1"/>
    </p:custDataLst>
    <p:extLst>
      <p:ext uri="{BB962C8B-B14F-4D97-AF65-F5344CB8AC3E}">
        <p14:creationId xmlns:p14="http://schemas.microsoft.com/office/powerpoint/2010/main" val="2037662597"/>
      </p:ext>
    </p:extLst>
  </p:cSld>
  <p:clrMapOvr>
    <a:masterClrMapping/>
  </p:clrMapOvr>
  <mc:AlternateContent xmlns:mc="http://schemas.openxmlformats.org/markup-compatibility/2006" xmlns:p14="http://schemas.microsoft.com/office/powerpoint/2010/main">
    <mc:Choice Requires="p14">
      <p:transition spd="slow" p14:dur="2000" advTm="7232"/>
    </mc:Choice>
    <mc:Fallback xmlns="">
      <p:transition xmlns:p14="http://schemas.microsoft.com/office/powerpoint/2010/main" spd="slow" advTm="723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37471"/>
            <a:ext cx="8229600" cy="1143000"/>
          </a:xfrm>
        </p:spPr>
        <p:txBody>
          <a:bodyPr>
            <a:normAutofit fontScale="90000"/>
          </a:bodyPr>
          <a:lstStyle/>
          <a:p>
            <a:r>
              <a:rPr lang="en-US" dirty="0" smtClean="0">
                <a:solidFill>
                  <a:srgbClr val="4EC8C8"/>
                </a:solidFill>
                <a:latin typeface="Noteworthy Light"/>
                <a:cs typeface="Noteworthy Light"/>
              </a:rPr>
              <a:t>Conversation Partner Tip: </a:t>
            </a:r>
            <a:br>
              <a:rPr lang="en-US" dirty="0" smtClean="0">
                <a:solidFill>
                  <a:srgbClr val="4EC8C8"/>
                </a:solidFill>
                <a:latin typeface="Noteworthy Light"/>
                <a:cs typeface="Noteworthy Light"/>
              </a:rPr>
            </a:br>
            <a:r>
              <a:rPr lang="en-US" dirty="0" smtClean="0">
                <a:solidFill>
                  <a:srgbClr val="FFFFFF"/>
                </a:solidFill>
                <a:latin typeface="Noteworthy Light"/>
                <a:cs typeface="Noteworthy Light"/>
              </a:rPr>
              <a:t>Ask about the student’s home country, family and traditions!</a:t>
            </a:r>
            <a:endParaRPr lang="en-US" dirty="0">
              <a:solidFill>
                <a:srgbClr val="FFFFFF"/>
              </a:solidFill>
            </a:endParaRPr>
          </a:p>
        </p:txBody>
      </p:sp>
      <p:sp>
        <p:nvSpPr>
          <p:cNvPr id="3" name="Content Placeholder 2"/>
          <p:cNvSpPr>
            <a:spLocks noGrp="1"/>
          </p:cNvSpPr>
          <p:nvPr>
            <p:ph idx="1"/>
          </p:nvPr>
        </p:nvSpPr>
        <p:spPr>
          <a:xfrm>
            <a:off x="457200" y="2620624"/>
            <a:ext cx="8229600" cy="2752878"/>
          </a:xfrm>
        </p:spPr>
        <p:txBody>
          <a:bodyPr/>
          <a:lstStyle/>
          <a:p>
            <a:r>
              <a:rPr lang="en-US" dirty="0" smtClean="0">
                <a:solidFill>
                  <a:schemeClr val="bg1"/>
                </a:solidFill>
                <a:latin typeface="Noteworthy Light"/>
                <a:cs typeface="Noteworthy Light"/>
              </a:rPr>
              <a:t>Questions about these topics allow students to share their own culture</a:t>
            </a:r>
          </a:p>
          <a:p>
            <a:r>
              <a:rPr lang="en-US" dirty="0" smtClean="0">
                <a:solidFill>
                  <a:schemeClr val="bg1"/>
                </a:solidFill>
                <a:latin typeface="Noteworthy Light"/>
                <a:cs typeface="Noteworthy Light"/>
              </a:rPr>
              <a:t>Contribute when you see fit</a:t>
            </a:r>
          </a:p>
          <a:p>
            <a:r>
              <a:rPr lang="en-US" dirty="0" smtClean="0">
                <a:solidFill>
                  <a:schemeClr val="bg1"/>
                </a:solidFill>
                <a:latin typeface="Noteworthy Light"/>
                <a:cs typeface="Noteworthy Light"/>
              </a:rPr>
              <a:t>Find commonalities through these topics to make connections!</a:t>
            </a:r>
            <a:endParaRPr lang="en-US" dirty="0">
              <a:solidFill>
                <a:schemeClr val="bg1"/>
              </a:solidFill>
              <a:latin typeface="Noteworthy Light"/>
              <a:cs typeface="Noteworthy Light"/>
            </a:endParaRPr>
          </a:p>
        </p:txBody>
      </p:sp>
    </p:spTree>
    <p:custDataLst>
      <p:tags r:id="rId1"/>
    </p:custDataLst>
    <p:extLst>
      <p:ext uri="{BB962C8B-B14F-4D97-AF65-F5344CB8AC3E}">
        <p14:creationId xmlns:p14="http://schemas.microsoft.com/office/powerpoint/2010/main" val="1876222136"/>
      </p:ext>
    </p:extLst>
  </p:cSld>
  <p:clrMapOvr>
    <a:masterClrMapping/>
  </p:clrMapOvr>
  <mc:AlternateContent xmlns:mc="http://schemas.openxmlformats.org/markup-compatibility/2006" xmlns:p14="http://schemas.microsoft.com/office/powerpoint/2010/main">
    <mc:Choice Requires="p14">
      <p:transition spd="slow" p14:dur="2000" advTm="11961"/>
    </mc:Choice>
    <mc:Fallback xmlns="">
      <p:transition xmlns:p14="http://schemas.microsoft.com/office/powerpoint/2010/main" spd="slow" advTm="1196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79500"/>
            <a:ext cx="8229600" cy="1493635"/>
          </a:xfrm>
        </p:spPr>
        <p:txBody>
          <a:bodyPr>
            <a:normAutofit/>
          </a:bodyPr>
          <a:lstStyle/>
          <a:p>
            <a:pPr marL="0" indent="0" algn="ctr">
              <a:buNone/>
            </a:pPr>
            <a:r>
              <a:rPr lang="en-US" sz="4000" dirty="0" smtClean="0">
                <a:solidFill>
                  <a:srgbClr val="FFFFFF"/>
                </a:solidFill>
                <a:latin typeface="Noteworthy Light"/>
                <a:cs typeface="Noteworthy Light"/>
              </a:rPr>
              <a:t>Part Three:</a:t>
            </a:r>
          </a:p>
          <a:p>
            <a:pPr marL="0" indent="0" algn="ctr">
              <a:buNone/>
            </a:pPr>
            <a:r>
              <a:rPr lang="en-US" sz="4000" dirty="0" smtClean="0">
                <a:solidFill>
                  <a:srgbClr val="4EC8C8"/>
                </a:solidFill>
                <a:latin typeface="Noteworthy Light"/>
                <a:cs typeface="Noteworthy Light"/>
              </a:rPr>
              <a:t>Understanding each other’s speech</a:t>
            </a:r>
            <a:endParaRPr lang="en-US" sz="4000" dirty="0">
              <a:solidFill>
                <a:srgbClr val="4EC8C8"/>
              </a:solidFill>
              <a:latin typeface="Noteworthy Light"/>
              <a:cs typeface="Noteworthy Light"/>
            </a:endParaRPr>
          </a:p>
        </p:txBody>
      </p:sp>
    </p:spTree>
    <p:custDataLst>
      <p:tags r:id="rId1"/>
    </p:custDataLst>
    <p:extLst>
      <p:ext uri="{BB962C8B-B14F-4D97-AF65-F5344CB8AC3E}">
        <p14:creationId xmlns:p14="http://schemas.microsoft.com/office/powerpoint/2010/main" val="4214184977"/>
      </p:ext>
    </p:extLst>
  </p:cSld>
  <p:clrMapOvr>
    <a:masterClrMapping/>
  </p:clrMapOvr>
  <mc:AlternateContent xmlns:mc="http://schemas.openxmlformats.org/markup-compatibility/2006" xmlns:p14="http://schemas.microsoft.com/office/powerpoint/2010/main">
    <mc:Choice Requires="p14">
      <p:transition spd="slow" p14:dur="2000" advTm="5387"/>
    </mc:Choice>
    <mc:Fallback xmlns="">
      <p:transition xmlns:p14="http://schemas.microsoft.com/office/powerpoint/2010/main" spd="slow" advTm="538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97041"/>
            <a:ext cx="8229600" cy="3892309"/>
          </a:xfrm>
        </p:spPr>
        <p:txBody>
          <a:bodyPr>
            <a:normAutofit fontScale="90000"/>
          </a:bodyPr>
          <a:lstStyle/>
          <a:p>
            <a:r>
              <a:rPr lang="en-US" dirty="0" smtClean="0">
                <a:solidFill>
                  <a:srgbClr val="FFFFFF"/>
                </a:solidFill>
                <a:latin typeface="Noteworthy Light"/>
                <a:cs typeface="Noteworthy Light"/>
              </a:rPr>
              <a:t>You will probably need to speak more slowly and clearly than usual, especially with lower-level students. </a:t>
            </a:r>
            <a:br>
              <a:rPr lang="en-US" dirty="0" smtClean="0">
                <a:solidFill>
                  <a:srgbClr val="FFFFFF"/>
                </a:solidFill>
                <a:latin typeface="Noteworthy Light"/>
                <a:cs typeface="Noteworthy Light"/>
              </a:rPr>
            </a:br>
            <a:r>
              <a:rPr lang="en-US" dirty="0">
                <a:solidFill>
                  <a:srgbClr val="FFFFFF"/>
                </a:solidFill>
                <a:latin typeface="Noteworthy Light"/>
                <a:cs typeface="Noteworthy Light"/>
              </a:rPr>
              <a:t/>
            </a:r>
            <a:br>
              <a:rPr lang="en-US" dirty="0">
                <a:solidFill>
                  <a:srgbClr val="FFFFFF"/>
                </a:solidFill>
                <a:latin typeface="Noteworthy Light"/>
                <a:cs typeface="Noteworthy Light"/>
              </a:rPr>
            </a:br>
            <a:r>
              <a:rPr lang="en-US" dirty="0" smtClean="0">
                <a:solidFill>
                  <a:srgbClr val="FFFFFF"/>
                </a:solidFill>
                <a:latin typeface="Noteworthy Light"/>
                <a:cs typeface="Noteworthy Light"/>
              </a:rPr>
              <a:t>Take your time and make sure the student understands. </a:t>
            </a:r>
            <a:endParaRPr lang="en-US" dirty="0">
              <a:solidFill>
                <a:srgbClr val="FFFFFF"/>
              </a:solidFill>
              <a:latin typeface="Noteworthy Light"/>
              <a:cs typeface="Noteworthy Light"/>
            </a:endParaRPr>
          </a:p>
        </p:txBody>
      </p:sp>
    </p:spTree>
    <p:custDataLst>
      <p:tags r:id="rId1"/>
    </p:custDataLst>
    <p:extLst>
      <p:ext uri="{BB962C8B-B14F-4D97-AF65-F5344CB8AC3E}">
        <p14:creationId xmlns:p14="http://schemas.microsoft.com/office/powerpoint/2010/main" val="4124423069"/>
      </p:ext>
    </p:extLst>
  </p:cSld>
  <p:clrMapOvr>
    <a:masterClrMapping/>
  </p:clrMapOvr>
  <mc:AlternateContent xmlns:mc="http://schemas.openxmlformats.org/markup-compatibility/2006" xmlns:p14="http://schemas.microsoft.com/office/powerpoint/2010/main">
    <mc:Choice Requires="p14">
      <p:transition spd="slow" p14:dur="2000" advTm="6853"/>
    </mc:Choice>
    <mc:Fallback xmlns="">
      <p:transition xmlns:p14="http://schemas.microsoft.com/office/powerpoint/2010/main" spd="slow" advTm="685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70450" y="1716614"/>
            <a:ext cx="4083050" cy="3026834"/>
          </a:xfrm>
        </p:spPr>
        <p:txBody>
          <a:bodyPr>
            <a:normAutofit fontScale="90000"/>
          </a:bodyPr>
          <a:lstStyle/>
          <a:p>
            <a:r>
              <a:rPr lang="en-US" dirty="0" smtClean="0">
                <a:solidFill>
                  <a:srgbClr val="FFFFFF"/>
                </a:solidFill>
                <a:latin typeface="Noteworthy Light"/>
                <a:cs typeface="Noteworthy Light"/>
              </a:rPr>
              <a:t>If a student does not understand what you said, try to restate it in a different, simpler way.</a:t>
            </a:r>
            <a:endParaRPr lang="en-US" dirty="0">
              <a:solidFill>
                <a:srgbClr val="FFFFFF"/>
              </a:solidFill>
              <a:latin typeface="Noteworthy Light"/>
              <a:cs typeface="Noteworthy Light"/>
            </a:endParaRPr>
          </a:p>
        </p:txBody>
      </p:sp>
      <p:pic>
        <p:nvPicPr>
          <p:cNvPr id="4" name="Picture 3" descr="get my gis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2" y="1483781"/>
            <a:ext cx="4356100" cy="3638551"/>
          </a:xfrm>
          <a:prstGeom prst="rect">
            <a:avLst/>
          </a:prstGeom>
        </p:spPr>
      </p:pic>
    </p:spTree>
    <p:custDataLst>
      <p:tags r:id="rId1"/>
    </p:custDataLst>
    <p:extLst>
      <p:ext uri="{BB962C8B-B14F-4D97-AF65-F5344CB8AC3E}">
        <p14:creationId xmlns:p14="http://schemas.microsoft.com/office/powerpoint/2010/main" val="2477483644"/>
      </p:ext>
    </p:extLst>
  </p:cSld>
  <p:clrMapOvr>
    <a:masterClrMapping/>
  </p:clrMapOvr>
  <mc:AlternateContent xmlns:mc="http://schemas.openxmlformats.org/markup-compatibility/2006" xmlns:p14="http://schemas.microsoft.com/office/powerpoint/2010/main">
    <mc:Choice Requires="p14">
      <p:transition spd="slow" p14:dur="2000" advTm="7482"/>
    </mc:Choice>
    <mc:Fallback xmlns="">
      <p:transition xmlns:p14="http://schemas.microsoft.com/office/powerpoint/2010/main" spd="slow" advTm="748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45721"/>
            <a:ext cx="8125883" cy="3059111"/>
          </a:xfrm>
        </p:spPr>
        <p:txBody>
          <a:bodyPr>
            <a:normAutofit/>
          </a:bodyPr>
          <a:lstStyle/>
          <a:p>
            <a:r>
              <a:rPr lang="en-US" dirty="0" smtClean="0">
                <a:solidFill>
                  <a:schemeClr val="bg1"/>
                </a:solidFill>
                <a:latin typeface="Noteworthy Light"/>
                <a:cs typeface="Noteworthy Light"/>
              </a:rPr>
              <a:t>Commonly, students will smile and nod their head appearing to understand what you are saying while they really have no idea. </a:t>
            </a:r>
            <a:endParaRPr lang="en-US" dirty="0">
              <a:solidFill>
                <a:schemeClr val="bg1"/>
              </a:solidFill>
              <a:latin typeface="Noteworthy Light"/>
              <a:cs typeface="Noteworthy Light"/>
            </a:endParaRPr>
          </a:p>
        </p:txBody>
      </p:sp>
    </p:spTree>
    <p:custDataLst>
      <p:tags r:id="rId1"/>
    </p:custDataLst>
    <p:extLst>
      <p:ext uri="{BB962C8B-B14F-4D97-AF65-F5344CB8AC3E}">
        <p14:creationId xmlns:p14="http://schemas.microsoft.com/office/powerpoint/2010/main" val="396215028"/>
      </p:ext>
    </p:extLst>
  </p:cSld>
  <p:clrMapOvr>
    <a:masterClrMapping/>
  </p:clrMapOvr>
  <mc:AlternateContent xmlns:mc="http://schemas.openxmlformats.org/markup-compatibility/2006" xmlns:p14="http://schemas.microsoft.com/office/powerpoint/2010/main">
    <mc:Choice Requires="p14">
      <p:transition spd="slow" p14:dur="2000" advTm="4828"/>
    </mc:Choice>
    <mc:Fallback xmlns="">
      <p:transition xmlns:p14="http://schemas.microsoft.com/office/powerpoint/2010/main" spd="slow" advTm="482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4584"/>
            <a:ext cx="8229600" cy="1428221"/>
          </a:xfrm>
        </p:spPr>
        <p:txBody>
          <a:bodyPr>
            <a:normAutofit fontScale="90000"/>
          </a:bodyPr>
          <a:lstStyle/>
          <a:p>
            <a:r>
              <a:rPr lang="en-US" dirty="0" smtClean="0">
                <a:solidFill>
                  <a:srgbClr val="4EC8C8"/>
                </a:solidFill>
                <a:latin typeface="Noteworthy Light"/>
                <a:cs typeface="Noteworthy Light"/>
              </a:rPr>
              <a:t>Conversation Partner Tip: </a:t>
            </a:r>
            <a:br>
              <a:rPr lang="en-US" dirty="0" smtClean="0">
                <a:solidFill>
                  <a:srgbClr val="4EC8C8"/>
                </a:solidFill>
                <a:latin typeface="Noteworthy Light"/>
                <a:cs typeface="Noteworthy Light"/>
              </a:rPr>
            </a:br>
            <a:r>
              <a:rPr lang="en-US" dirty="0" smtClean="0">
                <a:solidFill>
                  <a:srgbClr val="FFFFFF"/>
                </a:solidFill>
                <a:latin typeface="Noteworthy Light"/>
                <a:cs typeface="Noteworthy Light"/>
              </a:rPr>
              <a:t>Promote Active Listening to combat the </a:t>
            </a:r>
            <a:br>
              <a:rPr lang="en-US" dirty="0" smtClean="0">
                <a:solidFill>
                  <a:srgbClr val="FFFFFF"/>
                </a:solidFill>
                <a:latin typeface="Noteworthy Light"/>
                <a:cs typeface="Noteworthy Light"/>
              </a:rPr>
            </a:br>
            <a:r>
              <a:rPr lang="en-US" dirty="0" smtClean="0">
                <a:solidFill>
                  <a:srgbClr val="FFFFFF"/>
                </a:solidFill>
                <a:latin typeface="Noteworthy Light"/>
                <a:cs typeface="Noteworthy Light"/>
              </a:rPr>
              <a:t>“Head Nodding Effect”</a:t>
            </a:r>
            <a:endParaRPr lang="en-US" dirty="0">
              <a:solidFill>
                <a:srgbClr val="FFFFFF"/>
              </a:solidFill>
              <a:latin typeface="Noteworthy Light"/>
              <a:cs typeface="Noteworthy Light"/>
            </a:endParaRPr>
          </a:p>
        </p:txBody>
      </p:sp>
      <p:sp>
        <p:nvSpPr>
          <p:cNvPr id="3" name="Content Placeholder 2"/>
          <p:cNvSpPr>
            <a:spLocks noGrp="1"/>
          </p:cNvSpPr>
          <p:nvPr>
            <p:ph idx="1"/>
          </p:nvPr>
        </p:nvSpPr>
        <p:spPr>
          <a:xfrm>
            <a:off x="457200" y="1843617"/>
            <a:ext cx="8229600" cy="4525963"/>
          </a:xfrm>
        </p:spPr>
        <p:txBody>
          <a:bodyPr/>
          <a:lstStyle/>
          <a:p>
            <a:r>
              <a:rPr lang="en-US" dirty="0" smtClean="0">
                <a:solidFill>
                  <a:srgbClr val="FFFFFF"/>
                </a:solidFill>
                <a:latin typeface="Noteworthy Light"/>
                <a:cs typeface="Noteworthy Light"/>
              </a:rPr>
              <a:t>Pause often and elicit a verbal response </a:t>
            </a:r>
          </a:p>
          <a:p>
            <a:r>
              <a:rPr lang="en-US" dirty="0" smtClean="0">
                <a:solidFill>
                  <a:srgbClr val="FFFFFF"/>
                </a:solidFill>
                <a:latin typeface="Noteworthy Light"/>
                <a:cs typeface="Noteworthy Light"/>
              </a:rPr>
              <a:t>Check in for understanding</a:t>
            </a:r>
          </a:p>
          <a:p>
            <a:pPr lvl="1"/>
            <a:r>
              <a:rPr lang="en-US" u="sng" dirty="0" smtClean="0">
                <a:solidFill>
                  <a:srgbClr val="FF0000"/>
                </a:solidFill>
                <a:latin typeface="Noteworthy Light"/>
                <a:cs typeface="Noteworthy Light"/>
              </a:rPr>
              <a:t>Don’t</a:t>
            </a:r>
            <a:r>
              <a:rPr lang="en-US" dirty="0" smtClean="0">
                <a:solidFill>
                  <a:srgbClr val="CC66FF"/>
                </a:solidFill>
                <a:latin typeface="Noteworthy Light"/>
                <a:cs typeface="Noteworthy Light"/>
              </a:rPr>
              <a:t> </a:t>
            </a:r>
            <a:r>
              <a:rPr lang="en-US" dirty="0" smtClean="0">
                <a:solidFill>
                  <a:srgbClr val="FFFFFF"/>
                </a:solidFill>
                <a:latin typeface="Noteworthy Light"/>
                <a:cs typeface="Noteworthy Light"/>
              </a:rPr>
              <a:t>ask: “Do you understand?” </a:t>
            </a:r>
          </a:p>
          <a:p>
            <a:pPr lvl="1"/>
            <a:r>
              <a:rPr lang="en-US" u="sng" dirty="0" smtClean="0">
                <a:solidFill>
                  <a:srgbClr val="CCFFCC"/>
                </a:solidFill>
                <a:latin typeface="Noteworthy Light"/>
                <a:cs typeface="Noteworthy Light"/>
              </a:rPr>
              <a:t>Ask</a:t>
            </a:r>
            <a:r>
              <a:rPr lang="en-US" dirty="0" smtClean="0">
                <a:solidFill>
                  <a:srgbClr val="CC66FF"/>
                </a:solidFill>
                <a:latin typeface="Noteworthy Light"/>
                <a:cs typeface="Noteworthy Light"/>
              </a:rPr>
              <a:t> </a:t>
            </a:r>
            <a:r>
              <a:rPr lang="en-US" dirty="0" smtClean="0">
                <a:solidFill>
                  <a:srgbClr val="FFFFFF"/>
                </a:solidFill>
                <a:latin typeface="Noteworthy Light"/>
                <a:cs typeface="Noteworthy Light"/>
              </a:rPr>
              <a:t>a question related to what you are saying</a:t>
            </a:r>
          </a:p>
          <a:p>
            <a:pPr lvl="1"/>
            <a:r>
              <a:rPr lang="en-US" dirty="0" smtClean="0">
                <a:solidFill>
                  <a:srgbClr val="FFFFFF"/>
                </a:solidFill>
                <a:latin typeface="Noteworthy Light"/>
                <a:cs typeface="Noteworthy Light"/>
              </a:rPr>
              <a:t>For example:</a:t>
            </a:r>
          </a:p>
          <a:p>
            <a:pPr lvl="2"/>
            <a:r>
              <a:rPr lang="en-US" dirty="0" smtClean="0">
                <a:solidFill>
                  <a:srgbClr val="FFFFFF"/>
                </a:solidFill>
                <a:latin typeface="Noteworthy Light"/>
                <a:cs typeface="Noteworthy Light"/>
              </a:rPr>
              <a:t>You’re chatting about your pet at home and instead of asking if they understood that you were talking about your beloved cat, ask them if they have any pets of their own!</a:t>
            </a:r>
          </a:p>
          <a:p>
            <a:r>
              <a:rPr lang="en-US" dirty="0" smtClean="0">
                <a:solidFill>
                  <a:srgbClr val="FFFFFF"/>
                </a:solidFill>
                <a:latin typeface="Noteworthy Light"/>
                <a:cs typeface="Noteworthy Light"/>
              </a:rPr>
              <a:t>Avoid “yes” / “no” questions!</a:t>
            </a:r>
          </a:p>
          <a:p>
            <a:pPr marL="457200" lvl="1" indent="0">
              <a:buNone/>
            </a:pPr>
            <a:endParaRPr lang="en-US" dirty="0">
              <a:solidFill>
                <a:srgbClr val="FFFFFF"/>
              </a:solidFill>
              <a:latin typeface="Noteworthy Light"/>
              <a:cs typeface="Noteworthy Light"/>
            </a:endParaRPr>
          </a:p>
        </p:txBody>
      </p:sp>
    </p:spTree>
    <p:custDataLst>
      <p:tags r:id="rId1"/>
    </p:custDataLst>
    <p:extLst>
      <p:ext uri="{BB962C8B-B14F-4D97-AF65-F5344CB8AC3E}">
        <p14:creationId xmlns:p14="http://schemas.microsoft.com/office/powerpoint/2010/main" val="1108435062"/>
      </p:ext>
    </p:extLst>
  </p:cSld>
  <p:clrMapOvr>
    <a:masterClrMapping/>
  </p:clrMapOvr>
  <mc:AlternateContent xmlns:mc="http://schemas.openxmlformats.org/markup-compatibility/2006" xmlns:p14="http://schemas.microsoft.com/office/powerpoint/2010/main">
    <mc:Choice Requires="p14">
      <p:transition spd="slow" p14:dur="2000" advTm="19242"/>
    </mc:Choice>
    <mc:Fallback xmlns="">
      <p:transition xmlns:p14="http://schemas.microsoft.com/office/powerpoint/2010/main" spd="slow" advTm="1924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3"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4" dur="1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0"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anim calcmode="lin" valueType="num">
                                      <p:cBhvr>
                                        <p:cTn id="3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p:cTn id="4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15761"/>
            <a:ext cx="8229600" cy="1143000"/>
          </a:xfrm>
        </p:spPr>
        <p:txBody>
          <a:bodyPr>
            <a:normAutofit fontScale="90000"/>
          </a:bodyPr>
          <a:lstStyle/>
          <a:p>
            <a:r>
              <a:rPr lang="en-US" dirty="0" smtClean="0">
                <a:solidFill>
                  <a:srgbClr val="4EC8C8"/>
                </a:solidFill>
                <a:latin typeface="Noteworthy Light"/>
                <a:cs typeface="Noteworthy Light"/>
              </a:rPr>
              <a:t>Conversation Partner Tip: </a:t>
            </a:r>
            <a:br>
              <a:rPr lang="en-US" dirty="0" smtClean="0">
                <a:solidFill>
                  <a:srgbClr val="4EC8C8"/>
                </a:solidFill>
                <a:latin typeface="Noteworthy Light"/>
                <a:cs typeface="Noteworthy Light"/>
              </a:rPr>
            </a:br>
            <a:r>
              <a:rPr lang="en-US" dirty="0" smtClean="0">
                <a:solidFill>
                  <a:srgbClr val="FFFFFF"/>
                </a:solidFill>
                <a:latin typeface="Noteworthy Light"/>
                <a:cs typeface="Noteworthy Light"/>
              </a:rPr>
              <a:t>Drawing pictures helps low level beginners. </a:t>
            </a:r>
            <a:endParaRPr lang="en-US" dirty="0">
              <a:solidFill>
                <a:srgbClr val="FFFFFF"/>
              </a:solidFill>
              <a:latin typeface="Noteworthy Light"/>
              <a:cs typeface="Noteworthy Light"/>
            </a:endParaRPr>
          </a:p>
        </p:txBody>
      </p:sp>
      <p:pic>
        <p:nvPicPr>
          <p:cNvPr id="4" name="Picture 3" descr="Screen Shot 2015-01-14 at 2.57.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61" y="1998768"/>
            <a:ext cx="8178800" cy="4432300"/>
          </a:xfrm>
          <a:prstGeom prst="rect">
            <a:avLst/>
          </a:prstGeom>
        </p:spPr>
      </p:pic>
    </p:spTree>
    <p:custDataLst>
      <p:tags r:id="rId1"/>
    </p:custDataLst>
    <p:extLst>
      <p:ext uri="{BB962C8B-B14F-4D97-AF65-F5344CB8AC3E}">
        <p14:creationId xmlns:p14="http://schemas.microsoft.com/office/powerpoint/2010/main" val="3583430551"/>
      </p:ext>
    </p:extLst>
  </p:cSld>
  <p:clrMapOvr>
    <a:masterClrMapping/>
  </p:clrMapOvr>
  <mc:AlternateContent xmlns:mc="http://schemas.openxmlformats.org/markup-compatibility/2006" xmlns:p14="http://schemas.microsoft.com/office/powerpoint/2010/main">
    <mc:Choice Requires="p14">
      <p:transition spd="slow" p14:dur="2000" advTm="6175"/>
    </mc:Choice>
    <mc:Fallback xmlns="">
      <p:transition xmlns:p14="http://schemas.microsoft.com/office/powerpoint/2010/main" spd="slow" advTm="617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latin typeface="Noteworthy Light"/>
                <a:cs typeface="Noteworthy Light"/>
              </a:rPr>
              <a:t>Sometimes student’s do not understand “American Slang”</a:t>
            </a:r>
            <a:endParaRPr lang="en-US" dirty="0">
              <a:solidFill>
                <a:srgbClr val="FFFFFF"/>
              </a:solidFill>
              <a:latin typeface="Noteworthy Light"/>
              <a:cs typeface="Noteworthy Light"/>
            </a:endParaRPr>
          </a:p>
        </p:txBody>
      </p:sp>
      <p:sp>
        <p:nvSpPr>
          <p:cNvPr id="3" name="Content Placeholder 2"/>
          <p:cNvSpPr>
            <a:spLocks noGrp="1"/>
          </p:cNvSpPr>
          <p:nvPr>
            <p:ph idx="1"/>
          </p:nvPr>
        </p:nvSpPr>
        <p:spPr>
          <a:xfrm>
            <a:off x="533185" y="482077"/>
            <a:ext cx="8229600" cy="744601"/>
          </a:xfrm>
        </p:spPr>
        <p:txBody>
          <a:bodyPr>
            <a:normAutofit/>
          </a:bodyPr>
          <a:lstStyle/>
          <a:p>
            <a:pPr marL="0" indent="0">
              <a:buNone/>
            </a:pPr>
            <a:r>
              <a:rPr lang="en-US" dirty="0" smtClean="0">
                <a:solidFill>
                  <a:srgbClr val="FFFFFF"/>
                </a:solidFill>
                <a:latin typeface="Noteworthy Light"/>
                <a:cs typeface="Noteworthy Light"/>
              </a:rPr>
              <a:t>Try to limit the use of words or phrases like:</a:t>
            </a:r>
            <a:endParaRPr lang="en-US" dirty="0">
              <a:solidFill>
                <a:srgbClr val="FFFFFF"/>
              </a:solidFill>
              <a:latin typeface="Noteworthy Light"/>
              <a:cs typeface="Noteworthy Light"/>
            </a:endParaRPr>
          </a:p>
        </p:txBody>
      </p:sp>
      <p:sp>
        <p:nvSpPr>
          <p:cNvPr id="4" name="TextBox 3"/>
          <p:cNvSpPr txBox="1"/>
          <p:nvPr/>
        </p:nvSpPr>
        <p:spPr>
          <a:xfrm>
            <a:off x="2681192" y="2127690"/>
            <a:ext cx="4190038" cy="1015663"/>
          </a:xfrm>
          <a:prstGeom prst="rect">
            <a:avLst/>
          </a:prstGeom>
          <a:noFill/>
        </p:spPr>
        <p:txBody>
          <a:bodyPr wrap="square" rtlCol="0">
            <a:spAutoFit/>
          </a:bodyPr>
          <a:lstStyle/>
          <a:p>
            <a:r>
              <a:rPr lang="en-US" sz="6000" dirty="0" smtClean="0">
                <a:solidFill>
                  <a:srgbClr val="FFFFFF"/>
                </a:solidFill>
                <a:latin typeface="Noteworthy Light"/>
                <a:cs typeface="Noteworthy Light"/>
              </a:rPr>
              <a:t>“hanging out”</a:t>
            </a:r>
            <a:endParaRPr lang="en-US" sz="6000" dirty="0">
              <a:solidFill>
                <a:srgbClr val="FFFFFF"/>
              </a:solidFill>
              <a:latin typeface="Noteworthy Light"/>
              <a:cs typeface="Noteworthy Light"/>
            </a:endParaRPr>
          </a:p>
        </p:txBody>
      </p:sp>
      <p:sp>
        <p:nvSpPr>
          <p:cNvPr id="5" name="TextBox 4"/>
          <p:cNvSpPr txBox="1"/>
          <p:nvPr/>
        </p:nvSpPr>
        <p:spPr>
          <a:xfrm>
            <a:off x="2680245" y="3709165"/>
            <a:ext cx="4190038" cy="1015663"/>
          </a:xfrm>
          <a:prstGeom prst="rect">
            <a:avLst/>
          </a:prstGeom>
          <a:noFill/>
        </p:spPr>
        <p:txBody>
          <a:bodyPr wrap="square" rtlCol="0">
            <a:spAutoFit/>
          </a:bodyPr>
          <a:lstStyle/>
          <a:p>
            <a:r>
              <a:rPr lang="en-US" sz="6000" dirty="0" smtClean="0">
                <a:solidFill>
                  <a:srgbClr val="FFFFFF"/>
                </a:solidFill>
                <a:latin typeface="Noteworthy Light"/>
                <a:cs typeface="Noteworthy Light"/>
              </a:rPr>
              <a:t>“awesome”</a:t>
            </a:r>
            <a:endParaRPr lang="en-US" sz="6000" dirty="0">
              <a:solidFill>
                <a:srgbClr val="FFFFFF"/>
              </a:solidFill>
              <a:latin typeface="Noteworthy Light"/>
              <a:cs typeface="Noteworthy Light"/>
            </a:endParaRPr>
          </a:p>
        </p:txBody>
      </p:sp>
      <p:sp>
        <p:nvSpPr>
          <p:cNvPr id="6" name="Rectangle 5"/>
          <p:cNvSpPr/>
          <p:nvPr/>
        </p:nvSpPr>
        <p:spPr>
          <a:xfrm>
            <a:off x="6746288" y="3053214"/>
            <a:ext cx="2130354" cy="1015663"/>
          </a:xfrm>
          <a:prstGeom prst="rect">
            <a:avLst/>
          </a:prstGeom>
        </p:spPr>
        <p:txBody>
          <a:bodyPr wrap="none">
            <a:spAutoFit/>
          </a:bodyPr>
          <a:lstStyle/>
          <a:p>
            <a:r>
              <a:rPr lang="en-US" sz="6000" dirty="0" smtClean="0">
                <a:solidFill>
                  <a:srgbClr val="FFFFFF"/>
                </a:solidFill>
                <a:latin typeface="Noteworthy Light"/>
                <a:cs typeface="Noteworthy Light"/>
              </a:rPr>
              <a:t>“dude”</a:t>
            </a:r>
            <a:endParaRPr lang="en-US" sz="6000" dirty="0">
              <a:solidFill>
                <a:srgbClr val="FFFFFF"/>
              </a:solidFill>
              <a:latin typeface="Noteworthy Light"/>
              <a:cs typeface="Noteworthy Light"/>
            </a:endParaRPr>
          </a:p>
        </p:txBody>
      </p:sp>
      <p:sp>
        <p:nvSpPr>
          <p:cNvPr id="8" name="Rectangle 7"/>
          <p:cNvSpPr/>
          <p:nvPr/>
        </p:nvSpPr>
        <p:spPr>
          <a:xfrm>
            <a:off x="4648283" y="5317746"/>
            <a:ext cx="1686016" cy="1015663"/>
          </a:xfrm>
          <a:prstGeom prst="rect">
            <a:avLst/>
          </a:prstGeom>
        </p:spPr>
        <p:txBody>
          <a:bodyPr wrap="none">
            <a:spAutoFit/>
          </a:bodyPr>
          <a:lstStyle/>
          <a:p>
            <a:r>
              <a:rPr lang="en-US" sz="6000" dirty="0" smtClean="0">
                <a:solidFill>
                  <a:srgbClr val="FFFFFF"/>
                </a:solidFill>
                <a:latin typeface="Noteworthy Light"/>
                <a:cs typeface="Noteworthy Light"/>
              </a:rPr>
              <a:t>“bro”</a:t>
            </a:r>
            <a:endParaRPr lang="en-US" sz="6000" dirty="0">
              <a:solidFill>
                <a:srgbClr val="FFFFFF"/>
              </a:solidFill>
              <a:latin typeface="Noteworthy Light"/>
              <a:cs typeface="Noteworthy Light"/>
            </a:endParaRPr>
          </a:p>
        </p:txBody>
      </p:sp>
      <p:sp>
        <p:nvSpPr>
          <p:cNvPr id="10" name="Rectangle 9"/>
          <p:cNvSpPr/>
          <p:nvPr/>
        </p:nvSpPr>
        <p:spPr>
          <a:xfrm>
            <a:off x="230105" y="3201334"/>
            <a:ext cx="4695474" cy="1015663"/>
          </a:xfrm>
          <a:prstGeom prst="rect">
            <a:avLst/>
          </a:prstGeom>
        </p:spPr>
        <p:txBody>
          <a:bodyPr wrap="none">
            <a:spAutoFit/>
          </a:bodyPr>
          <a:lstStyle/>
          <a:p>
            <a:r>
              <a:rPr lang="en-US" sz="6000" dirty="0" smtClean="0">
                <a:solidFill>
                  <a:srgbClr val="FFFFFF"/>
                </a:solidFill>
                <a:latin typeface="Noteworthy Light"/>
                <a:cs typeface="Noteworthy Light"/>
              </a:rPr>
              <a:t>“It was a blast”</a:t>
            </a:r>
            <a:endParaRPr lang="en-US" sz="6000" dirty="0">
              <a:solidFill>
                <a:srgbClr val="FFFFFF"/>
              </a:solidFill>
              <a:latin typeface="Noteworthy Light"/>
              <a:cs typeface="Noteworthy Light"/>
            </a:endParaRPr>
          </a:p>
        </p:txBody>
      </p:sp>
      <p:sp>
        <p:nvSpPr>
          <p:cNvPr id="11" name="Rectangle 10"/>
          <p:cNvSpPr/>
          <p:nvPr/>
        </p:nvSpPr>
        <p:spPr>
          <a:xfrm>
            <a:off x="3985942" y="4576709"/>
            <a:ext cx="4890700" cy="1015663"/>
          </a:xfrm>
          <a:prstGeom prst="rect">
            <a:avLst/>
          </a:prstGeom>
        </p:spPr>
        <p:txBody>
          <a:bodyPr wrap="none">
            <a:spAutoFit/>
          </a:bodyPr>
          <a:lstStyle/>
          <a:p>
            <a:r>
              <a:rPr lang="en-US" sz="6000" dirty="0" smtClean="0">
                <a:solidFill>
                  <a:srgbClr val="FFFFFF"/>
                </a:solidFill>
                <a:latin typeface="Noteworthy Light"/>
                <a:cs typeface="Noteworthy Light"/>
              </a:rPr>
              <a:t>“That was sick”</a:t>
            </a:r>
            <a:endParaRPr lang="en-US" sz="6000" dirty="0">
              <a:solidFill>
                <a:srgbClr val="FFFFFF"/>
              </a:solidFill>
              <a:latin typeface="Noteworthy Light"/>
              <a:cs typeface="Noteworthy Light"/>
            </a:endParaRPr>
          </a:p>
        </p:txBody>
      </p:sp>
      <p:sp>
        <p:nvSpPr>
          <p:cNvPr id="12" name="Rectangle 11"/>
          <p:cNvSpPr/>
          <p:nvPr/>
        </p:nvSpPr>
        <p:spPr>
          <a:xfrm>
            <a:off x="230105" y="1417638"/>
            <a:ext cx="2958446" cy="1015663"/>
          </a:xfrm>
          <a:prstGeom prst="rect">
            <a:avLst/>
          </a:prstGeom>
        </p:spPr>
        <p:txBody>
          <a:bodyPr wrap="none">
            <a:spAutoFit/>
          </a:bodyPr>
          <a:lstStyle/>
          <a:p>
            <a:r>
              <a:rPr lang="en-US" sz="6000" dirty="0" smtClean="0">
                <a:solidFill>
                  <a:srgbClr val="FFFFFF"/>
                </a:solidFill>
                <a:latin typeface="Noteworthy Light"/>
                <a:cs typeface="Noteworthy Light"/>
              </a:rPr>
              <a:t>“epic fail”</a:t>
            </a:r>
            <a:endParaRPr lang="en-US" sz="6000" dirty="0">
              <a:solidFill>
                <a:srgbClr val="FFFFFF"/>
              </a:solidFill>
              <a:latin typeface="Noteworthy Light"/>
              <a:cs typeface="Noteworthy Light"/>
            </a:endParaRPr>
          </a:p>
        </p:txBody>
      </p:sp>
      <p:sp>
        <p:nvSpPr>
          <p:cNvPr id="13" name="Rectangle 12"/>
          <p:cNvSpPr/>
          <p:nvPr/>
        </p:nvSpPr>
        <p:spPr>
          <a:xfrm>
            <a:off x="332775" y="5586248"/>
            <a:ext cx="4442489" cy="1015663"/>
          </a:xfrm>
          <a:prstGeom prst="rect">
            <a:avLst/>
          </a:prstGeom>
        </p:spPr>
        <p:txBody>
          <a:bodyPr wrap="none">
            <a:spAutoFit/>
          </a:bodyPr>
          <a:lstStyle/>
          <a:p>
            <a:r>
              <a:rPr lang="en-US" sz="6000" dirty="0" smtClean="0">
                <a:solidFill>
                  <a:srgbClr val="FFFFFF"/>
                </a:solidFill>
                <a:latin typeface="Noteworthy Light"/>
                <a:cs typeface="Noteworthy Light"/>
              </a:rPr>
              <a:t>“He is ripped!”</a:t>
            </a:r>
            <a:endParaRPr lang="en-US" sz="6000" dirty="0">
              <a:solidFill>
                <a:srgbClr val="FFFFFF"/>
              </a:solidFill>
              <a:latin typeface="Noteworthy Light"/>
              <a:cs typeface="Noteworthy Light"/>
            </a:endParaRPr>
          </a:p>
        </p:txBody>
      </p:sp>
      <p:sp>
        <p:nvSpPr>
          <p:cNvPr id="15" name="Rectangle 14"/>
          <p:cNvSpPr/>
          <p:nvPr/>
        </p:nvSpPr>
        <p:spPr>
          <a:xfrm>
            <a:off x="707725" y="4355496"/>
            <a:ext cx="3758637" cy="1015663"/>
          </a:xfrm>
          <a:prstGeom prst="rect">
            <a:avLst/>
          </a:prstGeom>
        </p:spPr>
        <p:txBody>
          <a:bodyPr wrap="none">
            <a:spAutoFit/>
          </a:bodyPr>
          <a:lstStyle/>
          <a:p>
            <a:r>
              <a:rPr lang="en-US" sz="6000" dirty="0" smtClean="0">
                <a:solidFill>
                  <a:srgbClr val="FFFFFF"/>
                </a:solidFill>
                <a:latin typeface="Noteworthy Light"/>
                <a:cs typeface="Noteworthy Light"/>
              </a:rPr>
              <a:t>“just </a:t>
            </a:r>
            <a:r>
              <a:rPr lang="en-US" sz="6000" dirty="0" err="1" smtClean="0">
                <a:solidFill>
                  <a:srgbClr val="FFFFFF"/>
                </a:solidFill>
                <a:latin typeface="Noteworthy Light"/>
                <a:cs typeface="Noteworthy Light"/>
              </a:rPr>
              <a:t>chillin</a:t>
            </a:r>
            <a:r>
              <a:rPr lang="en-US" sz="6000" dirty="0" smtClean="0">
                <a:solidFill>
                  <a:srgbClr val="FFFFFF"/>
                </a:solidFill>
                <a:latin typeface="Noteworthy Light"/>
                <a:cs typeface="Noteworthy Light"/>
              </a:rPr>
              <a:t>’”</a:t>
            </a:r>
            <a:endParaRPr lang="en-US" sz="6000" dirty="0">
              <a:solidFill>
                <a:srgbClr val="FFFFFF"/>
              </a:solidFill>
              <a:latin typeface="Noteworthy Light"/>
              <a:cs typeface="Noteworthy Light"/>
            </a:endParaRPr>
          </a:p>
        </p:txBody>
      </p:sp>
      <p:sp>
        <p:nvSpPr>
          <p:cNvPr id="16" name="Rectangle 15"/>
          <p:cNvSpPr/>
          <p:nvPr/>
        </p:nvSpPr>
        <p:spPr>
          <a:xfrm>
            <a:off x="5096826" y="1619858"/>
            <a:ext cx="3912552" cy="1015663"/>
          </a:xfrm>
          <a:prstGeom prst="rect">
            <a:avLst/>
          </a:prstGeom>
        </p:spPr>
        <p:txBody>
          <a:bodyPr wrap="none">
            <a:spAutoFit/>
          </a:bodyPr>
          <a:lstStyle/>
          <a:p>
            <a:r>
              <a:rPr lang="en-US" sz="6000" dirty="0" smtClean="0">
                <a:solidFill>
                  <a:srgbClr val="FFFFFF"/>
                </a:solidFill>
                <a:latin typeface="Noteworthy Light"/>
                <a:cs typeface="Noteworthy Light"/>
              </a:rPr>
              <a:t>“that’s </a:t>
            </a:r>
            <a:r>
              <a:rPr lang="en-US" sz="6000" dirty="0" err="1" smtClean="0">
                <a:solidFill>
                  <a:srgbClr val="FFFFFF"/>
                </a:solidFill>
                <a:latin typeface="Noteworthy Light"/>
                <a:cs typeface="Noteworthy Light"/>
              </a:rPr>
              <a:t>cray</a:t>
            </a:r>
            <a:r>
              <a:rPr lang="en-US" sz="6000" dirty="0" smtClean="0">
                <a:solidFill>
                  <a:srgbClr val="FFFFFF"/>
                </a:solidFill>
                <a:latin typeface="Noteworthy Light"/>
                <a:cs typeface="Noteworthy Light"/>
              </a:rPr>
              <a:t>”</a:t>
            </a:r>
            <a:endParaRPr lang="en-US" sz="6000" dirty="0">
              <a:solidFill>
                <a:srgbClr val="FFFFFF"/>
              </a:solidFill>
              <a:latin typeface="Noteworthy Light"/>
              <a:cs typeface="Noteworthy Light"/>
            </a:endParaRPr>
          </a:p>
        </p:txBody>
      </p:sp>
    </p:spTree>
    <p:custDataLst>
      <p:tags r:id="rId1"/>
    </p:custDataLst>
    <p:extLst>
      <p:ext uri="{BB962C8B-B14F-4D97-AF65-F5344CB8AC3E}">
        <p14:creationId xmlns:p14="http://schemas.microsoft.com/office/powerpoint/2010/main" val="2839252761"/>
      </p:ext>
    </p:extLst>
  </p:cSld>
  <p:clrMapOvr>
    <a:masterClrMapping/>
  </p:clrMapOvr>
  <mc:AlternateContent xmlns:mc="http://schemas.openxmlformats.org/markup-compatibility/2006" xmlns:p14="http://schemas.microsoft.com/office/powerpoint/2010/main">
    <mc:Choice Requires="p14">
      <p:transition spd="slow" p14:dur="2000" advTm="27990"/>
    </mc:Choice>
    <mc:Fallback xmlns="">
      <p:transition xmlns:p14="http://schemas.microsoft.com/office/powerpoint/2010/main" spd="slow" advTm="2799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1" nodeType="clickEffect">
                                  <p:stCondLst>
                                    <p:cond delay="0"/>
                                  </p:stCondLst>
                                  <p:childTnLst>
                                    <p:animEffect transition="out" filter="dissolv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dissolv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xit" presetSubtype="0" fill="hold" grpId="1" nodeType="clickEffect">
                                  <p:stCondLst>
                                    <p:cond delay="0"/>
                                  </p:stCondLst>
                                  <p:childTnLst>
                                    <p:animEffect transition="out" filter="dissolv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dissolv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xit" presetSubtype="0" fill="hold" grpId="1" nodeType="clickEffect">
                                  <p:stCondLst>
                                    <p:cond delay="0"/>
                                  </p:stCondLst>
                                  <p:childTnLst>
                                    <p:animEffect transition="out" filter="dissolv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dissolve">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xit" presetSubtype="0" fill="hold" grpId="1" nodeType="clickEffect">
                                  <p:stCondLst>
                                    <p:cond delay="0"/>
                                  </p:stCondLst>
                                  <p:childTnLst>
                                    <p:animEffect transition="out" filter="dissolve">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dissolve">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xit" presetSubtype="0" fill="hold" grpId="1" nodeType="clickEffect">
                                  <p:stCondLst>
                                    <p:cond delay="0"/>
                                  </p:stCondLst>
                                  <p:childTnLst>
                                    <p:animEffect transition="out" filter="dissolv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dissolve">
                                      <p:cBhvr>
                                        <p:cTn id="80" dur="500"/>
                                        <p:tgtEl>
                                          <p:spTgt spid="4"/>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xit" presetSubtype="0" fill="hold" grpId="1" nodeType="clickEffect">
                                  <p:stCondLst>
                                    <p:cond delay="0"/>
                                  </p:stCondLst>
                                  <p:childTnLst>
                                    <p:animEffect transition="out" filter="dissolve">
                                      <p:cBhvr>
                                        <p:cTn id="84" dur="500"/>
                                        <p:tgtEl>
                                          <p:spTgt spid="4"/>
                                        </p:tgtEl>
                                      </p:cBhvr>
                                    </p:animEffect>
                                    <p:set>
                                      <p:cBhvr>
                                        <p:cTn id="85" dur="1" fill="hold">
                                          <p:stCondLst>
                                            <p:cond delay="499"/>
                                          </p:stCondLst>
                                        </p:cTn>
                                        <p:tgtEl>
                                          <p:spTgt spid="4"/>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dissolve">
                                      <p:cBhvr>
                                        <p:cTn id="90" dur="500"/>
                                        <p:tgtEl>
                                          <p:spTgt spid="5"/>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xit" presetSubtype="0" fill="hold" grpId="1" nodeType="clickEffect">
                                  <p:stCondLst>
                                    <p:cond delay="0"/>
                                  </p:stCondLst>
                                  <p:childTnLst>
                                    <p:animEffect transition="out" filter="dissolve">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grpId="0" nodeType="click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dissolve">
                                      <p:cBhvr>
                                        <p:cTn id="100" dur="500"/>
                                        <p:tgtEl>
                                          <p:spTgt spid="15"/>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xit" presetSubtype="0" fill="hold" grpId="1" nodeType="clickEffect">
                                  <p:stCondLst>
                                    <p:cond delay="0"/>
                                  </p:stCondLst>
                                  <p:childTnLst>
                                    <p:animEffect transition="out" filter="dissolve">
                                      <p:cBhvr>
                                        <p:cTn id="104" dur="500"/>
                                        <p:tgtEl>
                                          <p:spTgt spid="15"/>
                                        </p:tgtEl>
                                      </p:cBhvr>
                                    </p:animEffect>
                                    <p:set>
                                      <p:cBhvr>
                                        <p:cTn id="105" dur="1" fill="hold">
                                          <p:stCondLst>
                                            <p:cond delay="499"/>
                                          </p:stCondLst>
                                        </p:cTn>
                                        <p:tgtEl>
                                          <p:spTgt spid="1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grpId="0" nodeType="click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dissolve">
                                      <p:cBhvr>
                                        <p:cTn id="110" dur="500"/>
                                        <p:tgtEl>
                                          <p:spTgt spid="16"/>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xit" presetSubtype="0" fill="hold" grpId="1" nodeType="clickEffect">
                                  <p:stCondLst>
                                    <p:cond delay="0"/>
                                  </p:stCondLst>
                                  <p:childTnLst>
                                    <p:animEffect transition="out" filter="dissolve">
                                      <p:cBhvr>
                                        <p:cTn id="114" dur="500"/>
                                        <p:tgtEl>
                                          <p:spTgt spid="16"/>
                                        </p:tgtEl>
                                      </p:cBhvr>
                                    </p:animEffect>
                                    <p:set>
                                      <p:cBhvr>
                                        <p:cTn id="11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4" grpId="0"/>
      <p:bldP spid="4" grpId="1"/>
      <p:bldP spid="5" grpId="0"/>
      <p:bldP spid="5" grpId="1"/>
      <p:bldP spid="6" grpId="0"/>
      <p:bldP spid="6" grpId="1"/>
      <p:bldP spid="8" grpId="0"/>
      <p:bldP spid="8" grpId="1"/>
      <p:bldP spid="10" grpId="0"/>
      <p:bldP spid="10" grpId="1"/>
      <p:bldP spid="11" grpId="0"/>
      <p:bldP spid="11" grpId="1"/>
      <p:bldP spid="12" grpId="0"/>
      <p:bldP spid="12" grpId="1"/>
      <p:bldP spid="13" grpId="0"/>
      <p:bldP spid="13" grpId="1"/>
      <p:bldP spid="15" grpId="0"/>
      <p:bldP spid="15" grpId="1"/>
      <p:bldP spid="16" grpId="0"/>
      <p:bldP spid="16"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9771"/>
            <a:ext cx="8229600" cy="3459675"/>
          </a:xfrm>
        </p:spPr>
        <p:txBody>
          <a:bodyPr>
            <a:normAutofit/>
          </a:bodyPr>
          <a:lstStyle/>
          <a:p>
            <a:r>
              <a:rPr lang="en-US" dirty="0" smtClean="0">
                <a:solidFill>
                  <a:srgbClr val="4EC8C8"/>
                </a:solidFill>
                <a:latin typeface="Noteworthy Light"/>
                <a:cs typeface="Noteworthy Light"/>
              </a:rPr>
              <a:t>Conversation Partner Tip: </a:t>
            </a:r>
            <a:r>
              <a:rPr lang="en-US" dirty="0" smtClean="0">
                <a:solidFill>
                  <a:srgbClr val="FFFFFF"/>
                </a:solidFill>
                <a:latin typeface="Noteworthy Light"/>
                <a:cs typeface="Noteworthy Light"/>
              </a:rPr>
              <a:t>If you use “American Slang,” explain it! </a:t>
            </a:r>
            <a:br>
              <a:rPr lang="en-US" dirty="0" smtClean="0">
                <a:solidFill>
                  <a:srgbClr val="FFFFFF"/>
                </a:solidFill>
                <a:latin typeface="Noteworthy Light"/>
                <a:cs typeface="Noteworthy Light"/>
              </a:rPr>
            </a:br>
            <a:r>
              <a:rPr lang="en-US" dirty="0" smtClean="0">
                <a:solidFill>
                  <a:srgbClr val="FFFFFF"/>
                </a:solidFill>
                <a:latin typeface="Noteworthy Light"/>
                <a:cs typeface="Noteworthy Light"/>
              </a:rPr>
              <a:t/>
            </a:r>
            <a:br>
              <a:rPr lang="en-US" dirty="0" smtClean="0">
                <a:solidFill>
                  <a:srgbClr val="FFFFFF"/>
                </a:solidFill>
                <a:latin typeface="Noteworthy Light"/>
                <a:cs typeface="Noteworthy Light"/>
              </a:rPr>
            </a:br>
            <a:endParaRPr lang="en-US" dirty="0">
              <a:solidFill>
                <a:srgbClr val="FFFFFF"/>
              </a:solidFill>
              <a:latin typeface="Noteworthy Light"/>
              <a:cs typeface="Noteworthy Light"/>
            </a:endParaRPr>
          </a:p>
        </p:txBody>
      </p:sp>
      <p:sp>
        <p:nvSpPr>
          <p:cNvPr id="5" name="TextBox 4"/>
          <p:cNvSpPr txBox="1"/>
          <p:nvPr/>
        </p:nvSpPr>
        <p:spPr>
          <a:xfrm>
            <a:off x="358216" y="3799446"/>
            <a:ext cx="8423498" cy="830997"/>
          </a:xfrm>
          <a:prstGeom prst="rect">
            <a:avLst/>
          </a:prstGeom>
          <a:noFill/>
        </p:spPr>
        <p:txBody>
          <a:bodyPr wrap="square" rtlCol="0">
            <a:spAutoFit/>
          </a:bodyPr>
          <a:lstStyle/>
          <a:p>
            <a:r>
              <a:rPr lang="en-US" sz="4800" u="sng" dirty="0" smtClean="0">
                <a:solidFill>
                  <a:srgbClr val="FFFFFF"/>
                </a:solidFill>
                <a:latin typeface="Noteworthy Light"/>
                <a:cs typeface="Noteworthy Light"/>
              </a:rPr>
              <a:t>“awesome”</a:t>
            </a:r>
            <a:r>
              <a:rPr lang="en-US" sz="4800" dirty="0" smtClean="0">
                <a:solidFill>
                  <a:srgbClr val="FFFFFF"/>
                </a:solidFill>
                <a:latin typeface="Noteworthy Light"/>
                <a:cs typeface="Noteworthy Light"/>
              </a:rPr>
              <a:t> = great, really good, etc.</a:t>
            </a:r>
            <a:endParaRPr lang="en-US" sz="4800" dirty="0">
              <a:solidFill>
                <a:srgbClr val="FFFFFF"/>
              </a:solidFill>
              <a:latin typeface="Noteworthy Light"/>
              <a:cs typeface="Noteworthy Light"/>
            </a:endParaRPr>
          </a:p>
        </p:txBody>
      </p:sp>
    </p:spTree>
    <p:custDataLst>
      <p:tags r:id="rId1"/>
    </p:custDataLst>
    <p:extLst>
      <p:ext uri="{BB962C8B-B14F-4D97-AF65-F5344CB8AC3E}">
        <p14:creationId xmlns:p14="http://schemas.microsoft.com/office/powerpoint/2010/main" val="858686940"/>
      </p:ext>
    </p:extLst>
  </p:cSld>
  <p:clrMapOvr>
    <a:masterClrMapping/>
  </p:clrMapOvr>
  <mc:AlternateContent xmlns:mc="http://schemas.openxmlformats.org/markup-compatibility/2006" xmlns:p14="http://schemas.microsoft.com/office/powerpoint/2010/main">
    <mc:Choice Requires="p14">
      <p:transition spd="slow" p14:dur="2000" advTm="6398"/>
    </mc:Choice>
    <mc:Fallback xmlns="">
      <p:transition xmlns:p14="http://schemas.microsoft.com/office/powerpoint/2010/main" spd="slow" advTm="639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369761"/>
            <a:ext cx="8229600" cy="1143000"/>
          </a:xfrm>
        </p:spPr>
        <p:txBody>
          <a:bodyPr/>
          <a:lstStyle/>
          <a:p>
            <a:r>
              <a:rPr lang="en-US" dirty="0" smtClean="0">
                <a:solidFill>
                  <a:srgbClr val="FFFFFF"/>
                </a:solidFill>
                <a:latin typeface="Noteworthy Light"/>
                <a:cs typeface="Noteworthy Light"/>
              </a:rPr>
              <a:t>Part One: </a:t>
            </a:r>
            <a:r>
              <a:rPr lang="en-US" dirty="0" smtClean="0">
                <a:solidFill>
                  <a:srgbClr val="4EC8C8"/>
                </a:solidFill>
                <a:latin typeface="Noteworthy Light"/>
                <a:cs typeface="Noteworthy Light"/>
              </a:rPr>
              <a:t>Welcome to UCAELI!</a:t>
            </a:r>
            <a:endParaRPr lang="en-US" dirty="0">
              <a:solidFill>
                <a:srgbClr val="4EC8C8"/>
              </a:solidFill>
              <a:latin typeface="Noteworthy Light"/>
              <a:cs typeface="Noteworthy Light"/>
            </a:endParaRPr>
          </a:p>
        </p:txBody>
      </p:sp>
    </p:spTree>
    <p:custDataLst>
      <p:tags r:id="rId1"/>
    </p:custDataLst>
    <p:extLst>
      <p:ext uri="{BB962C8B-B14F-4D97-AF65-F5344CB8AC3E}">
        <p14:creationId xmlns:p14="http://schemas.microsoft.com/office/powerpoint/2010/main" val="251014888"/>
      </p:ext>
    </p:extLst>
  </p:cSld>
  <p:clrMapOvr>
    <a:masterClrMapping/>
  </p:clrMapOvr>
  <mc:AlternateContent xmlns:mc="http://schemas.openxmlformats.org/markup-compatibility/2006" xmlns:p14="http://schemas.microsoft.com/office/powerpoint/2010/main">
    <mc:Choice Requires="p14">
      <p:transition spd="slow" p14:dur="2000" advTm="4682"/>
    </mc:Choice>
    <mc:Fallback xmlns="">
      <p:transition xmlns:p14="http://schemas.microsoft.com/office/powerpoint/2010/main" spd="slow" advTm="468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9955" y="136272"/>
            <a:ext cx="8819098" cy="1470025"/>
          </a:xfrm>
        </p:spPr>
        <p:txBody>
          <a:bodyPr/>
          <a:lstStyle/>
          <a:p>
            <a:r>
              <a:rPr lang="en-US" dirty="0" smtClean="0">
                <a:solidFill>
                  <a:srgbClr val="FFFFFF"/>
                </a:solidFill>
                <a:latin typeface="Noteworthy Light"/>
                <a:cs typeface="Noteworthy Light"/>
              </a:rPr>
              <a:t>Be aware of potential cultural blind spots</a:t>
            </a:r>
            <a:endParaRPr lang="en-US" dirty="0">
              <a:solidFill>
                <a:srgbClr val="FFFFFF"/>
              </a:solidFill>
              <a:latin typeface="Noteworthy Light"/>
              <a:cs typeface="Noteworthy Light"/>
            </a:endParaRPr>
          </a:p>
        </p:txBody>
      </p:sp>
      <p:sp>
        <p:nvSpPr>
          <p:cNvPr id="3" name="Subtitle 2"/>
          <p:cNvSpPr>
            <a:spLocks noGrp="1"/>
          </p:cNvSpPr>
          <p:nvPr>
            <p:ph type="subTitle" idx="1"/>
          </p:nvPr>
        </p:nvSpPr>
        <p:spPr>
          <a:xfrm>
            <a:off x="159955" y="5473585"/>
            <a:ext cx="7985683" cy="528715"/>
          </a:xfrm>
        </p:spPr>
        <p:txBody>
          <a:bodyPr>
            <a:noAutofit/>
          </a:bodyPr>
          <a:lstStyle/>
          <a:p>
            <a:r>
              <a:rPr lang="en-US" sz="2800" dirty="0" smtClean="0">
                <a:solidFill>
                  <a:srgbClr val="FFFFFF"/>
                </a:solidFill>
                <a:latin typeface="Noteworthy Light"/>
                <a:cs typeface="Noteworthy Light"/>
              </a:rPr>
              <a:t>Make sure the students know what you’re talking about.</a:t>
            </a:r>
            <a:endParaRPr lang="en-US" sz="2800" dirty="0">
              <a:solidFill>
                <a:srgbClr val="FFFFFF"/>
              </a:solidFill>
              <a:latin typeface="Noteworthy Light"/>
              <a:cs typeface="Noteworthy Light"/>
            </a:endParaRPr>
          </a:p>
        </p:txBody>
      </p:sp>
      <p:pic>
        <p:nvPicPr>
          <p:cNvPr id="4" name="Picture 3" descr="Screen Shot 2015-01-14 at 10.25.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6297"/>
            <a:ext cx="9144000" cy="3437953"/>
          </a:xfrm>
          <a:prstGeom prst="rect">
            <a:avLst/>
          </a:prstGeom>
        </p:spPr>
      </p:pic>
      <p:sp>
        <p:nvSpPr>
          <p:cNvPr id="5" name="TextBox 4"/>
          <p:cNvSpPr txBox="1"/>
          <p:nvPr/>
        </p:nvSpPr>
        <p:spPr>
          <a:xfrm>
            <a:off x="2506446" y="5473585"/>
            <a:ext cx="6637554" cy="461665"/>
          </a:xfrm>
          <a:prstGeom prst="rect">
            <a:avLst/>
          </a:prstGeom>
          <a:noFill/>
        </p:spPr>
        <p:txBody>
          <a:bodyPr wrap="square" rtlCol="0">
            <a:spAutoFit/>
          </a:bodyPr>
          <a:lstStyle/>
          <a:p>
            <a:r>
              <a:rPr lang="en-US" sz="2400" dirty="0" smtClean="0">
                <a:solidFill>
                  <a:srgbClr val="FFFFFF"/>
                </a:solidFill>
                <a:latin typeface="Noteworthy Light"/>
                <a:cs typeface="Noteworthy Light"/>
              </a:rPr>
              <a:t>Believe it or not, not everyone knows about </a:t>
            </a:r>
            <a:r>
              <a:rPr lang="en-US" sz="2400" dirty="0" err="1" smtClean="0">
                <a:solidFill>
                  <a:srgbClr val="FFFFFF"/>
                </a:solidFill>
                <a:latin typeface="Noteworthy Light"/>
                <a:cs typeface="Noteworthy Light"/>
              </a:rPr>
              <a:t>Beyonce</a:t>
            </a:r>
            <a:endParaRPr lang="en-US" sz="2400" dirty="0">
              <a:solidFill>
                <a:srgbClr val="FFFFFF"/>
              </a:solidFill>
              <a:latin typeface="Noteworthy Light"/>
              <a:cs typeface="Noteworthy Light"/>
            </a:endParaRPr>
          </a:p>
        </p:txBody>
      </p:sp>
      <p:pic>
        <p:nvPicPr>
          <p:cNvPr id="6" name="Picture 5" descr="Screen Shot 2015-01-14 at 10.37.2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2833" y="337319"/>
            <a:ext cx="6827924" cy="5136266"/>
          </a:xfrm>
          <a:prstGeom prst="rect">
            <a:avLst/>
          </a:prstGeom>
        </p:spPr>
      </p:pic>
      <p:sp>
        <p:nvSpPr>
          <p:cNvPr id="7" name="TextBox 6"/>
          <p:cNvSpPr txBox="1"/>
          <p:nvPr/>
        </p:nvSpPr>
        <p:spPr>
          <a:xfrm>
            <a:off x="1217357" y="397882"/>
            <a:ext cx="7163400" cy="523220"/>
          </a:xfrm>
          <a:prstGeom prst="rect">
            <a:avLst/>
          </a:prstGeom>
          <a:noFill/>
        </p:spPr>
        <p:txBody>
          <a:bodyPr wrap="square" rtlCol="0">
            <a:spAutoFit/>
          </a:bodyPr>
          <a:lstStyle/>
          <a:p>
            <a:r>
              <a:rPr lang="en-US" sz="2800" dirty="0" smtClean="0">
                <a:solidFill>
                  <a:srgbClr val="FFFFFF"/>
                </a:solidFill>
                <a:latin typeface="Noteworthy Light"/>
                <a:cs typeface="Noteworthy Light"/>
              </a:rPr>
              <a:t>Explain it. They probably want to know!</a:t>
            </a:r>
            <a:endParaRPr lang="en-US" sz="2800" dirty="0">
              <a:solidFill>
                <a:srgbClr val="FFFFFF"/>
              </a:solidFill>
              <a:latin typeface="Noteworthy Light"/>
              <a:cs typeface="Noteworthy Light"/>
            </a:endParaRPr>
          </a:p>
        </p:txBody>
      </p:sp>
      <p:pic>
        <p:nvPicPr>
          <p:cNvPr id="8" name="Picture 7" descr="Beyonce GIF 1 .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707" y="922300"/>
            <a:ext cx="7620000" cy="5080000"/>
          </a:xfrm>
          <a:prstGeom prst="rect">
            <a:avLst/>
          </a:prstGeom>
        </p:spPr>
      </p:pic>
    </p:spTree>
    <p:custDataLst>
      <p:tags r:id="rId1"/>
    </p:custDataLst>
    <p:extLst>
      <p:ext uri="{BB962C8B-B14F-4D97-AF65-F5344CB8AC3E}">
        <p14:creationId xmlns:p14="http://schemas.microsoft.com/office/powerpoint/2010/main" val="578841198"/>
      </p:ext>
    </p:extLst>
  </p:cSld>
  <p:clrMapOvr>
    <a:masterClrMapping/>
  </p:clrMapOvr>
  <mc:AlternateContent xmlns:mc="http://schemas.openxmlformats.org/markup-compatibility/2006" xmlns:p14="http://schemas.microsoft.com/office/powerpoint/2010/main">
    <mc:Choice Requires="p14">
      <p:transition spd="slow" p14:dur="2000" advTm="14335"/>
    </mc:Choice>
    <mc:Fallback xmlns="">
      <p:transition xmlns:p14="http://schemas.microsoft.com/office/powerpoint/2010/main" spd="slow" advTm="1433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5"/>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par>
                                <p:cTn id="37" presetID="9"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P spid="5" grpId="0"/>
      <p:bldP spid="5" grpId="1"/>
      <p:bldP spid="7" grpId="0"/>
      <p:bldP spid="7"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4EC8C8"/>
                </a:solidFill>
                <a:latin typeface="Noteworthy Light"/>
                <a:cs typeface="Noteworthy Light"/>
              </a:rPr>
              <a:t>Conversation Partner Tip: </a:t>
            </a:r>
            <a:r>
              <a:rPr lang="en-US" dirty="0" smtClean="0">
                <a:solidFill>
                  <a:schemeClr val="bg1"/>
                </a:solidFill>
                <a:latin typeface="Noteworthy Light"/>
                <a:cs typeface="Noteworthy Light"/>
              </a:rPr>
              <a:t>Encourage </a:t>
            </a:r>
            <a:r>
              <a:rPr lang="en-US" dirty="0">
                <a:solidFill>
                  <a:schemeClr val="bg1"/>
                </a:solidFill>
                <a:latin typeface="Noteworthy Light"/>
                <a:cs typeface="Noteworthy Light"/>
              </a:rPr>
              <a:t>s</a:t>
            </a:r>
            <a:r>
              <a:rPr lang="en-US" dirty="0" smtClean="0">
                <a:solidFill>
                  <a:schemeClr val="bg1"/>
                </a:solidFill>
                <a:latin typeface="Noteworthy Light"/>
                <a:cs typeface="Noteworthy Light"/>
              </a:rPr>
              <a:t>tudent speaking</a:t>
            </a:r>
            <a:endParaRPr lang="en-US" dirty="0">
              <a:solidFill>
                <a:schemeClr val="bg1"/>
              </a:solidFill>
              <a:latin typeface="Noteworthy Light"/>
              <a:cs typeface="Noteworthy Light"/>
            </a:endParaRPr>
          </a:p>
        </p:txBody>
      </p:sp>
      <p:pic>
        <p:nvPicPr>
          <p:cNvPr id="4" name="Picture 3" descr="Self fiv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020" y="1925656"/>
            <a:ext cx="3810000" cy="3810000"/>
          </a:xfrm>
          <a:prstGeom prst="rect">
            <a:avLst/>
          </a:prstGeom>
        </p:spPr>
      </p:pic>
      <p:sp>
        <p:nvSpPr>
          <p:cNvPr id="7" name="TextBox 6"/>
          <p:cNvSpPr txBox="1"/>
          <p:nvPr/>
        </p:nvSpPr>
        <p:spPr>
          <a:xfrm>
            <a:off x="256116" y="1698607"/>
            <a:ext cx="3615726" cy="1107996"/>
          </a:xfrm>
          <a:prstGeom prst="rect">
            <a:avLst/>
          </a:prstGeom>
          <a:noFill/>
        </p:spPr>
        <p:txBody>
          <a:bodyPr wrap="square" rtlCol="0">
            <a:spAutoFit/>
          </a:bodyPr>
          <a:lstStyle/>
          <a:p>
            <a:r>
              <a:rPr lang="en-US" sz="2400" dirty="0">
                <a:solidFill>
                  <a:srgbClr val="FFFFFF"/>
                </a:solidFill>
                <a:latin typeface="Noteworthy Light"/>
                <a:cs typeface="Noteworthy Light"/>
              </a:rPr>
              <a:t>T</a:t>
            </a:r>
            <a:r>
              <a:rPr lang="en-US" sz="2400" dirty="0" smtClean="0">
                <a:solidFill>
                  <a:srgbClr val="FFFFFF"/>
                </a:solidFill>
                <a:latin typeface="Noteworthy Light"/>
                <a:cs typeface="Noteworthy Light"/>
              </a:rPr>
              <a:t>ry not to go on long rants or stories without checking in </a:t>
            </a:r>
          </a:p>
          <a:p>
            <a:endParaRPr lang="en-US" dirty="0"/>
          </a:p>
        </p:txBody>
      </p:sp>
      <p:sp>
        <p:nvSpPr>
          <p:cNvPr id="8" name="TextBox 7"/>
          <p:cNvSpPr txBox="1"/>
          <p:nvPr/>
        </p:nvSpPr>
        <p:spPr>
          <a:xfrm>
            <a:off x="256116" y="2899971"/>
            <a:ext cx="3615726" cy="2954655"/>
          </a:xfrm>
          <a:prstGeom prst="rect">
            <a:avLst/>
          </a:prstGeom>
          <a:noFill/>
        </p:spPr>
        <p:txBody>
          <a:bodyPr wrap="square" rtlCol="0">
            <a:spAutoFit/>
          </a:bodyPr>
          <a:lstStyle/>
          <a:p>
            <a:r>
              <a:rPr lang="en-US" sz="2400" dirty="0" smtClean="0">
                <a:solidFill>
                  <a:srgbClr val="FFFFFF"/>
                </a:solidFill>
                <a:latin typeface="Noteworthy Light"/>
                <a:cs typeface="Noteworthy Light"/>
              </a:rPr>
              <a:t>Do not be the only participant in the conversation – share air time!</a:t>
            </a:r>
          </a:p>
          <a:p>
            <a:endParaRPr lang="en-US" sz="2400" dirty="0" smtClean="0">
              <a:solidFill>
                <a:srgbClr val="FFFFFF"/>
              </a:solidFill>
              <a:latin typeface="Noteworthy Light"/>
              <a:cs typeface="Noteworthy Light"/>
            </a:endParaRPr>
          </a:p>
          <a:p>
            <a:r>
              <a:rPr lang="en-US" sz="2400" dirty="0" smtClean="0">
                <a:solidFill>
                  <a:srgbClr val="FFFFFF"/>
                </a:solidFill>
                <a:latin typeface="Noteworthy Light"/>
                <a:cs typeface="Noteworthy Light"/>
              </a:rPr>
              <a:t>Students should talk AT LEAST as much as you do, if not MORE </a:t>
            </a:r>
            <a:r>
              <a:rPr lang="en-US" sz="2400" dirty="0" smtClean="0">
                <a:solidFill>
                  <a:srgbClr val="FFFFFF"/>
                </a:solidFill>
                <a:latin typeface="Noteworthy Light"/>
                <a:cs typeface="Noteworthy Light"/>
                <a:sym typeface="Wingdings"/>
              </a:rPr>
              <a:t></a:t>
            </a:r>
            <a:endParaRPr lang="en-US" sz="2400" dirty="0" smtClean="0">
              <a:solidFill>
                <a:srgbClr val="FFFFFF"/>
              </a:solidFill>
              <a:latin typeface="Noteworthy Light"/>
              <a:cs typeface="Noteworthy Light"/>
            </a:endParaRPr>
          </a:p>
          <a:p>
            <a:endParaRPr lang="en-US" dirty="0"/>
          </a:p>
        </p:txBody>
      </p:sp>
    </p:spTree>
    <p:custDataLst>
      <p:tags r:id="rId1"/>
    </p:custDataLst>
    <p:extLst>
      <p:ext uri="{BB962C8B-B14F-4D97-AF65-F5344CB8AC3E}">
        <p14:creationId xmlns:p14="http://schemas.microsoft.com/office/powerpoint/2010/main" val="2205667913"/>
      </p:ext>
    </p:extLst>
  </p:cSld>
  <p:clrMapOvr>
    <a:masterClrMapping/>
  </p:clrMapOvr>
  <mc:AlternateContent xmlns:mc="http://schemas.openxmlformats.org/markup-compatibility/2006" xmlns:p14="http://schemas.microsoft.com/office/powerpoint/2010/main">
    <mc:Choice Requires="p14">
      <p:transition spd="slow" p14:dur="2000" advTm="10320"/>
    </mc:Choice>
    <mc:Fallback xmlns="">
      <p:transition xmlns:p14="http://schemas.microsoft.com/office/powerpoint/2010/main" spd="slow" advTm="1032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par>
                                <p:cTn id="12" presetID="9"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dissolve">
                                      <p:cBhvr>
                                        <p:cTn id="19" dur="500"/>
                                        <p:tgtEl>
                                          <p:spTgt spid="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dissolve">
                                      <p:cBhvr>
                                        <p:cTn id="2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latin typeface="Noteworthy Light"/>
                <a:cs typeface="Noteworthy Light"/>
              </a:rPr>
              <a:t>Don’t be afraid to tell students that you don’t understand what </a:t>
            </a:r>
            <a:r>
              <a:rPr lang="en-US" u="sng" dirty="0" smtClean="0">
                <a:solidFill>
                  <a:srgbClr val="FFFFFF"/>
                </a:solidFill>
                <a:latin typeface="Noteworthy Light"/>
                <a:cs typeface="Noteworthy Light"/>
              </a:rPr>
              <a:t>they</a:t>
            </a:r>
            <a:r>
              <a:rPr lang="en-US" dirty="0" smtClean="0">
                <a:solidFill>
                  <a:srgbClr val="FFFFFF"/>
                </a:solidFill>
                <a:latin typeface="Noteworthy Light"/>
                <a:cs typeface="Noteworthy Light"/>
              </a:rPr>
              <a:t> are saying!</a:t>
            </a:r>
            <a:endParaRPr lang="en-US" dirty="0">
              <a:solidFill>
                <a:srgbClr val="FFFFFF"/>
              </a:solidFill>
              <a:latin typeface="Noteworthy Light"/>
              <a:cs typeface="Noteworthy Light"/>
            </a:endParaRPr>
          </a:p>
        </p:txBody>
      </p:sp>
      <p:pic>
        <p:nvPicPr>
          <p:cNvPr id="4" name="Picture 3" descr="no understanding.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50" y="1598083"/>
            <a:ext cx="6350000" cy="3556000"/>
          </a:xfrm>
          <a:prstGeom prst="rect">
            <a:avLst/>
          </a:prstGeom>
        </p:spPr>
      </p:pic>
      <p:sp>
        <p:nvSpPr>
          <p:cNvPr id="5" name="TextBox 4"/>
          <p:cNvSpPr txBox="1"/>
          <p:nvPr/>
        </p:nvSpPr>
        <p:spPr>
          <a:xfrm>
            <a:off x="2582332" y="5471583"/>
            <a:ext cx="4614333" cy="830997"/>
          </a:xfrm>
          <a:prstGeom prst="rect">
            <a:avLst/>
          </a:prstGeom>
          <a:noFill/>
        </p:spPr>
        <p:txBody>
          <a:bodyPr wrap="square" rtlCol="0">
            <a:spAutoFit/>
          </a:bodyPr>
          <a:lstStyle/>
          <a:p>
            <a:r>
              <a:rPr lang="en-US" sz="2400" dirty="0" smtClean="0">
                <a:solidFill>
                  <a:srgbClr val="FFFFFF"/>
                </a:solidFill>
                <a:latin typeface="Noteworthy Light"/>
                <a:cs typeface="Noteworthy Light"/>
              </a:rPr>
              <a:t>Just kindly ask them to repeat it or use different words to explain! </a:t>
            </a:r>
            <a:endParaRPr lang="en-US" sz="2400" dirty="0">
              <a:solidFill>
                <a:srgbClr val="FFFFFF"/>
              </a:solidFill>
              <a:latin typeface="Noteworthy Light"/>
              <a:cs typeface="Noteworthy Light"/>
            </a:endParaRPr>
          </a:p>
        </p:txBody>
      </p:sp>
    </p:spTree>
    <p:custDataLst>
      <p:tags r:id="rId1"/>
    </p:custDataLst>
    <p:extLst>
      <p:ext uri="{BB962C8B-B14F-4D97-AF65-F5344CB8AC3E}">
        <p14:creationId xmlns:p14="http://schemas.microsoft.com/office/powerpoint/2010/main" val="2339295096"/>
      </p:ext>
    </p:extLst>
  </p:cSld>
  <p:clrMapOvr>
    <a:masterClrMapping/>
  </p:clrMapOvr>
  <mc:AlternateContent xmlns:mc="http://schemas.openxmlformats.org/markup-compatibility/2006" xmlns:p14="http://schemas.microsoft.com/office/powerpoint/2010/main">
    <mc:Choice Requires="p14">
      <p:transition spd="slow" p14:dur="2000" advTm="6798"/>
    </mc:Choice>
    <mc:Fallback xmlns="">
      <p:transition xmlns:p14="http://schemas.microsoft.com/office/powerpoint/2010/main" spd="slow" advTm="679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latin typeface="Noteworthy Light"/>
                <a:cs typeface="Noteworthy Light"/>
              </a:rPr>
              <a:t>You can correct a student’s pronunciation.</a:t>
            </a:r>
            <a:endParaRPr lang="en-US" dirty="0">
              <a:solidFill>
                <a:srgbClr val="FFFFFF"/>
              </a:solidFill>
              <a:latin typeface="Noteworthy Light"/>
              <a:cs typeface="Noteworthy Light"/>
            </a:endParaRPr>
          </a:p>
        </p:txBody>
      </p:sp>
      <p:sp>
        <p:nvSpPr>
          <p:cNvPr id="3" name="Content Placeholder 2"/>
          <p:cNvSpPr>
            <a:spLocks noGrp="1"/>
          </p:cNvSpPr>
          <p:nvPr>
            <p:ph idx="1"/>
          </p:nvPr>
        </p:nvSpPr>
        <p:spPr>
          <a:xfrm>
            <a:off x="457200" y="5230284"/>
            <a:ext cx="8229600" cy="1183217"/>
          </a:xfrm>
        </p:spPr>
        <p:txBody>
          <a:bodyPr/>
          <a:lstStyle/>
          <a:p>
            <a:pPr marL="0" indent="0">
              <a:buNone/>
            </a:pPr>
            <a:r>
              <a:rPr lang="en-US" dirty="0" smtClean="0">
                <a:solidFill>
                  <a:srgbClr val="FFFFFF"/>
                </a:solidFill>
                <a:latin typeface="Noteworthy Light"/>
                <a:cs typeface="Noteworthy Light"/>
              </a:rPr>
              <a:t>Do it nicely and make sure you let them know once they say it correctly!</a:t>
            </a:r>
            <a:endParaRPr lang="en-US" dirty="0">
              <a:solidFill>
                <a:srgbClr val="FFFFFF"/>
              </a:solidFill>
              <a:latin typeface="Noteworthy Light"/>
              <a:cs typeface="Noteworthy Light"/>
            </a:endParaRPr>
          </a:p>
        </p:txBody>
      </p:sp>
      <p:pic>
        <p:nvPicPr>
          <p:cNvPr id="4" name="Picture 3" descr="thumbs up.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0" y="1417638"/>
            <a:ext cx="6350000" cy="3175000"/>
          </a:xfrm>
          <a:prstGeom prst="rect">
            <a:avLst/>
          </a:prstGeom>
        </p:spPr>
      </p:pic>
    </p:spTree>
    <p:custDataLst>
      <p:tags r:id="rId1"/>
    </p:custDataLst>
    <p:extLst>
      <p:ext uri="{BB962C8B-B14F-4D97-AF65-F5344CB8AC3E}">
        <p14:creationId xmlns:p14="http://schemas.microsoft.com/office/powerpoint/2010/main" val="2637733316"/>
      </p:ext>
    </p:extLst>
  </p:cSld>
  <p:clrMapOvr>
    <a:masterClrMapping/>
  </p:clrMapOvr>
  <mc:AlternateContent xmlns:mc="http://schemas.openxmlformats.org/markup-compatibility/2006" xmlns:p14="http://schemas.microsoft.com/office/powerpoint/2010/main">
    <mc:Choice Requires="p14">
      <p:transition spd="slow" p14:dur="2000" advTm="5784"/>
    </mc:Choice>
    <mc:Fallback xmlns="">
      <p:transition xmlns:p14="http://schemas.microsoft.com/office/powerpoint/2010/main" spd="slow" advTm="578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latin typeface="Noteworthy Light"/>
                <a:cs typeface="Noteworthy Light"/>
              </a:rPr>
              <a:t>In sum, </a:t>
            </a:r>
            <a:r>
              <a:rPr lang="en-US" dirty="0">
                <a:solidFill>
                  <a:schemeClr val="bg1"/>
                </a:solidFill>
                <a:latin typeface="Noteworthy Light"/>
                <a:cs typeface="Noteworthy Light"/>
              </a:rPr>
              <a:t>w</a:t>
            </a:r>
            <a:r>
              <a:rPr lang="en-US" dirty="0" smtClean="0">
                <a:solidFill>
                  <a:schemeClr val="bg1"/>
                </a:solidFill>
                <a:latin typeface="Noteworthy Light"/>
                <a:cs typeface="Noteworthy Light"/>
              </a:rPr>
              <a:t>hen you’re in a low-level class:</a:t>
            </a:r>
            <a:endParaRPr lang="en-US" dirty="0">
              <a:solidFill>
                <a:schemeClr val="bg1"/>
              </a:solidFill>
              <a:latin typeface="Noteworthy Light"/>
              <a:cs typeface="Noteworthy Light"/>
            </a:endParaRPr>
          </a:p>
        </p:txBody>
      </p:sp>
      <p:sp>
        <p:nvSpPr>
          <p:cNvPr id="3" name="Content Placeholder 2"/>
          <p:cNvSpPr>
            <a:spLocks noGrp="1"/>
          </p:cNvSpPr>
          <p:nvPr>
            <p:ph idx="1"/>
          </p:nvPr>
        </p:nvSpPr>
        <p:spPr>
          <a:xfrm>
            <a:off x="457200" y="1600200"/>
            <a:ext cx="8229600" cy="3087089"/>
          </a:xfrm>
        </p:spPr>
        <p:txBody>
          <a:bodyPr>
            <a:normAutofit fontScale="77500" lnSpcReduction="20000"/>
          </a:bodyPr>
          <a:lstStyle/>
          <a:p>
            <a:r>
              <a:rPr lang="en-US" dirty="0" smtClean="0">
                <a:solidFill>
                  <a:srgbClr val="FFFFFF"/>
                </a:solidFill>
                <a:latin typeface="Noteworthy Light"/>
                <a:cs typeface="Noteworthy Light"/>
              </a:rPr>
              <a:t>Talk slower than you normally would</a:t>
            </a:r>
          </a:p>
          <a:p>
            <a:r>
              <a:rPr lang="en-US" dirty="0" smtClean="0">
                <a:solidFill>
                  <a:srgbClr val="FFFFFF"/>
                </a:solidFill>
                <a:latin typeface="Noteworthy Light"/>
                <a:cs typeface="Noteworthy Light"/>
              </a:rPr>
              <a:t>Ask questions to check for understanding</a:t>
            </a:r>
          </a:p>
          <a:p>
            <a:r>
              <a:rPr lang="en-US" dirty="0" smtClean="0">
                <a:solidFill>
                  <a:srgbClr val="FFFFFF"/>
                </a:solidFill>
                <a:latin typeface="Noteworthy Light"/>
                <a:cs typeface="Noteworthy Light"/>
              </a:rPr>
              <a:t>Draw!</a:t>
            </a:r>
          </a:p>
          <a:p>
            <a:r>
              <a:rPr lang="en-US" dirty="0" smtClean="0">
                <a:solidFill>
                  <a:srgbClr val="FFFFFF"/>
                </a:solidFill>
                <a:latin typeface="Noteworthy Light"/>
                <a:cs typeface="Noteworthy Light"/>
              </a:rPr>
              <a:t>Don’t be afraid to help with pronunciation</a:t>
            </a:r>
          </a:p>
          <a:p>
            <a:r>
              <a:rPr lang="en-US" dirty="0" smtClean="0">
                <a:solidFill>
                  <a:srgbClr val="FFFFFF"/>
                </a:solidFill>
                <a:latin typeface="Noteworthy Light"/>
                <a:cs typeface="Noteworthy Light"/>
              </a:rPr>
              <a:t>Use simple vocabulary</a:t>
            </a:r>
          </a:p>
          <a:p>
            <a:r>
              <a:rPr lang="en-US" dirty="0" smtClean="0">
                <a:solidFill>
                  <a:srgbClr val="FFFFFF"/>
                </a:solidFill>
                <a:latin typeface="Noteworthy Light"/>
                <a:cs typeface="Noteworthy Light"/>
              </a:rPr>
              <a:t>Avoid culturally-bound language: idioms or references to specific to American life </a:t>
            </a:r>
          </a:p>
          <a:p>
            <a:pPr lvl="2"/>
            <a:r>
              <a:rPr lang="en-US" dirty="0" smtClean="0">
                <a:solidFill>
                  <a:srgbClr val="FFFFFF"/>
                </a:solidFill>
                <a:latin typeface="Noteworthy Light"/>
                <a:cs typeface="Noteworthy Light"/>
              </a:rPr>
              <a:t>For example: government policies, tax systems, </a:t>
            </a:r>
            <a:r>
              <a:rPr lang="en-US" dirty="0" err="1" smtClean="0">
                <a:solidFill>
                  <a:srgbClr val="FFFFFF"/>
                </a:solidFill>
                <a:latin typeface="Noteworthy Light"/>
                <a:cs typeface="Noteworthy Light"/>
              </a:rPr>
              <a:t>etc</a:t>
            </a:r>
            <a:endParaRPr lang="en-US" dirty="0" smtClean="0">
              <a:solidFill>
                <a:srgbClr val="FFFFFF"/>
              </a:solidFill>
              <a:latin typeface="Noteworthy Light"/>
              <a:cs typeface="Noteworthy Light"/>
            </a:endParaRPr>
          </a:p>
        </p:txBody>
      </p:sp>
    </p:spTree>
    <p:custDataLst>
      <p:tags r:id="rId1"/>
    </p:custDataLst>
    <p:extLst>
      <p:ext uri="{BB962C8B-B14F-4D97-AF65-F5344CB8AC3E}">
        <p14:creationId xmlns:p14="http://schemas.microsoft.com/office/powerpoint/2010/main" val="118603275"/>
      </p:ext>
    </p:extLst>
  </p:cSld>
  <p:clrMapOvr>
    <a:masterClrMapping/>
  </p:clrMapOvr>
  <mc:AlternateContent xmlns:mc="http://schemas.openxmlformats.org/markup-compatibility/2006" xmlns:p14="http://schemas.microsoft.com/office/powerpoint/2010/main">
    <mc:Choice Requires="p14">
      <p:transition spd="slow" p14:dur="2000" advTm="13284"/>
    </mc:Choice>
    <mc:Fallback xmlns="">
      <p:transition xmlns:p14="http://schemas.microsoft.com/office/powerpoint/2010/main" spd="slow" advTm="1328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checkerboard(across)">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checkerboard(across)">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checkerboard(across)">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checkerboard(across)">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dissolve">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circle(in)">
                                      <p:cBhvr>
                                        <p:cTn id="4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48521"/>
            <a:ext cx="8229600" cy="1143000"/>
          </a:xfrm>
        </p:spPr>
        <p:txBody>
          <a:bodyPr>
            <a:normAutofit fontScale="90000"/>
          </a:bodyPr>
          <a:lstStyle/>
          <a:p>
            <a:r>
              <a:rPr lang="en-US" dirty="0" smtClean="0">
                <a:solidFill>
                  <a:schemeClr val="bg1"/>
                </a:solidFill>
                <a:latin typeface="Noteworthy Light"/>
                <a:cs typeface="Noteworthy Light"/>
              </a:rPr>
              <a:t>Part Four:</a:t>
            </a:r>
            <a:br>
              <a:rPr lang="en-US" dirty="0" smtClean="0">
                <a:solidFill>
                  <a:schemeClr val="bg1"/>
                </a:solidFill>
                <a:latin typeface="Noteworthy Light"/>
                <a:cs typeface="Noteworthy Light"/>
              </a:rPr>
            </a:br>
            <a:r>
              <a:rPr lang="en-US" dirty="0" smtClean="0">
                <a:solidFill>
                  <a:srgbClr val="4EC8C8"/>
                </a:solidFill>
                <a:latin typeface="Noteworthy Light"/>
                <a:cs typeface="Noteworthy Light"/>
              </a:rPr>
              <a:t>Group Work </a:t>
            </a:r>
            <a:endParaRPr lang="en-US" dirty="0">
              <a:solidFill>
                <a:srgbClr val="4EC8C8"/>
              </a:solidFill>
              <a:latin typeface="Noteworthy Light"/>
              <a:cs typeface="Noteworthy Light"/>
            </a:endParaRPr>
          </a:p>
        </p:txBody>
      </p:sp>
      <p:pic>
        <p:nvPicPr>
          <p:cNvPr id="4" name="Picture 3" descr="jumping high fiv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851911"/>
            <a:ext cx="6096000" cy="2565400"/>
          </a:xfrm>
          <a:prstGeom prst="rect">
            <a:avLst/>
          </a:prstGeom>
        </p:spPr>
      </p:pic>
    </p:spTree>
    <p:custDataLst>
      <p:tags r:id="rId1"/>
    </p:custDataLst>
    <p:extLst>
      <p:ext uri="{BB962C8B-B14F-4D97-AF65-F5344CB8AC3E}">
        <p14:creationId xmlns:p14="http://schemas.microsoft.com/office/powerpoint/2010/main" val="1761417497"/>
      </p:ext>
    </p:extLst>
  </p:cSld>
  <p:clrMapOvr>
    <a:masterClrMapping/>
  </p:clrMapOvr>
  <mc:AlternateContent xmlns:mc="http://schemas.openxmlformats.org/markup-compatibility/2006" xmlns:p14="http://schemas.microsoft.com/office/powerpoint/2010/main">
    <mc:Choice Requires="p14">
      <p:transition spd="slow" p14:dur="2000" advTm="4850"/>
    </mc:Choice>
    <mc:Fallback xmlns="">
      <p:transition xmlns:p14="http://schemas.microsoft.com/office/powerpoint/2010/main" spd="slow" advTm="485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Noteworthy Light"/>
                <a:cs typeface="Noteworthy Light"/>
              </a:rPr>
              <a:t>Conversation Class Objectives</a:t>
            </a:r>
            <a:endParaRPr lang="en-US" dirty="0">
              <a:solidFill>
                <a:schemeClr val="bg1"/>
              </a:solidFill>
              <a:latin typeface="Noteworthy Light"/>
              <a:cs typeface="Noteworthy Light"/>
            </a:endParaRPr>
          </a:p>
        </p:txBody>
      </p:sp>
      <p:sp>
        <p:nvSpPr>
          <p:cNvPr id="3" name="Content Placeholder 2"/>
          <p:cNvSpPr>
            <a:spLocks noGrp="1"/>
          </p:cNvSpPr>
          <p:nvPr>
            <p:ph idx="1"/>
          </p:nvPr>
        </p:nvSpPr>
        <p:spPr>
          <a:xfrm>
            <a:off x="457200" y="4476750"/>
            <a:ext cx="8229600" cy="1988607"/>
          </a:xfrm>
        </p:spPr>
        <p:txBody>
          <a:bodyPr>
            <a:noAutofit/>
          </a:bodyPr>
          <a:lstStyle/>
          <a:p>
            <a:r>
              <a:rPr lang="en-US" sz="2600" dirty="0" smtClean="0">
                <a:solidFill>
                  <a:srgbClr val="FFFFFF"/>
                </a:solidFill>
                <a:latin typeface="Noteworthy Light"/>
                <a:cs typeface="Noteworthy Light"/>
              </a:rPr>
              <a:t>One of the priorities of the Conversation Partner Program is to enhance topics and skills from their UCAELI class</a:t>
            </a:r>
          </a:p>
          <a:p>
            <a:pPr lvl="1"/>
            <a:r>
              <a:rPr lang="en-US" sz="2200" dirty="0" smtClean="0">
                <a:solidFill>
                  <a:srgbClr val="FFFFFF"/>
                </a:solidFill>
                <a:latin typeface="Noteworthy Light"/>
                <a:cs typeface="Noteworthy Light"/>
              </a:rPr>
              <a:t>Incorporate these topics and skills into conversation if you can </a:t>
            </a:r>
          </a:p>
          <a:p>
            <a:pPr lvl="1"/>
            <a:r>
              <a:rPr lang="en-US" sz="2200" dirty="0" smtClean="0">
                <a:solidFill>
                  <a:srgbClr val="FFFFFF"/>
                </a:solidFill>
                <a:latin typeface="Noteworthy Light"/>
                <a:cs typeface="Noteworthy Light"/>
              </a:rPr>
              <a:t>If you are unsure of the current focus of the class, feel free to ask the instructor</a:t>
            </a:r>
            <a:endParaRPr lang="en-US" sz="2200" dirty="0">
              <a:solidFill>
                <a:srgbClr val="FFFFFF"/>
              </a:solidFill>
              <a:latin typeface="Noteworthy Light"/>
              <a:cs typeface="Noteworthy Light"/>
            </a:endParaRPr>
          </a:p>
        </p:txBody>
      </p:sp>
      <p:pic>
        <p:nvPicPr>
          <p:cNvPr id="4" name="Picture 3" descr="Screen Shot 2015-01-15 at 10.05.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17" y="1417638"/>
            <a:ext cx="7708900" cy="2859617"/>
          </a:xfrm>
          <a:prstGeom prst="rect">
            <a:avLst/>
          </a:prstGeom>
        </p:spPr>
      </p:pic>
    </p:spTree>
    <p:custDataLst>
      <p:tags r:id="rId1"/>
    </p:custDataLst>
    <p:extLst>
      <p:ext uri="{BB962C8B-B14F-4D97-AF65-F5344CB8AC3E}">
        <p14:creationId xmlns:p14="http://schemas.microsoft.com/office/powerpoint/2010/main" val="162105035"/>
      </p:ext>
    </p:extLst>
  </p:cSld>
  <p:clrMapOvr>
    <a:masterClrMapping/>
  </p:clrMapOvr>
  <mc:AlternateContent xmlns:mc="http://schemas.openxmlformats.org/markup-compatibility/2006" xmlns:p14="http://schemas.microsoft.com/office/powerpoint/2010/main">
    <mc:Choice Requires="p14">
      <p:transition spd="slow" p14:dur="2000" advTm="13779"/>
    </mc:Choice>
    <mc:Fallback xmlns="">
      <p:transition xmlns:p14="http://schemas.microsoft.com/office/powerpoint/2010/main" spd="slow" advTm="1377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9644" cy="2721497"/>
          </a:xfrm>
        </p:spPr>
        <p:txBody>
          <a:bodyPr>
            <a:normAutofit/>
          </a:bodyPr>
          <a:lstStyle/>
          <a:p>
            <a:r>
              <a:rPr lang="en-US" dirty="0" smtClean="0">
                <a:solidFill>
                  <a:srgbClr val="FFFFFF"/>
                </a:solidFill>
                <a:latin typeface="Noteworthy Light"/>
                <a:cs typeface="Noteworthy Light"/>
              </a:rPr>
              <a:t>Try </a:t>
            </a:r>
            <a:r>
              <a:rPr lang="en-US" dirty="0" smtClean="0">
                <a:solidFill>
                  <a:srgbClr val="FFFFFF"/>
                </a:solidFill>
                <a:latin typeface="Noteworthy Light"/>
                <a:cs typeface="Noteworthy Light"/>
              </a:rPr>
              <a:t>to make sure </a:t>
            </a:r>
            <a:r>
              <a:rPr lang="en-US" u="sng" dirty="0" smtClean="0">
                <a:solidFill>
                  <a:srgbClr val="FFFFFF"/>
                </a:solidFill>
                <a:latin typeface="Noteworthy Light"/>
                <a:cs typeface="Noteworthy Light"/>
              </a:rPr>
              <a:t>everyone</a:t>
            </a:r>
            <a:r>
              <a:rPr lang="en-US" dirty="0" smtClean="0">
                <a:solidFill>
                  <a:srgbClr val="FFFFFF"/>
                </a:solidFill>
                <a:latin typeface="Noteworthy Light"/>
                <a:cs typeface="Noteworthy Light"/>
              </a:rPr>
              <a:t> </a:t>
            </a:r>
            <a:r>
              <a:rPr lang="en-US" dirty="0" smtClean="0">
                <a:solidFill>
                  <a:srgbClr val="FFFFFF"/>
                </a:solidFill>
                <a:latin typeface="Noteworthy Light"/>
                <a:cs typeface="Noteworthy Light"/>
              </a:rPr>
              <a:t>in your </a:t>
            </a:r>
            <a:r>
              <a:rPr lang="en-US" dirty="0">
                <a:solidFill>
                  <a:srgbClr val="FFFFFF"/>
                </a:solidFill>
                <a:latin typeface="Noteworthy Light"/>
                <a:cs typeface="Noteworthy Light"/>
              </a:rPr>
              <a:t>group </a:t>
            </a:r>
            <a:r>
              <a:rPr lang="en-US" dirty="0" smtClean="0">
                <a:solidFill>
                  <a:srgbClr val="FFFFFF"/>
                </a:solidFill>
                <a:latin typeface="Noteworthy Light"/>
                <a:cs typeface="Noteworthy Light"/>
              </a:rPr>
              <a:t>contributes to </a:t>
            </a:r>
            <a:r>
              <a:rPr lang="en-US" dirty="0" smtClean="0">
                <a:solidFill>
                  <a:srgbClr val="FFFFFF"/>
                </a:solidFill>
                <a:latin typeface="Noteworthy Light"/>
                <a:cs typeface="Noteworthy Light"/>
              </a:rPr>
              <a:t>conversation.</a:t>
            </a:r>
            <a:endParaRPr lang="en-US" dirty="0">
              <a:solidFill>
                <a:srgbClr val="FFFFFF"/>
              </a:solidFill>
              <a:latin typeface="Noteworthy Light"/>
              <a:cs typeface="Noteworthy Light"/>
            </a:endParaRPr>
          </a:p>
        </p:txBody>
      </p:sp>
      <p:pic>
        <p:nvPicPr>
          <p:cNvPr id="4" name="Picture 3" descr="make new friends .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820" y="2536278"/>
            <a:ext cx="7337995" cy="3879358"/>
          </a:xfrm>
          <a:prstGeom prst="rect">
            <a:avLst/>
          </a:prstGeom>
        </p:spPr>
      </p:pic>
    </p:spTree>
    <p:custDataLst>
      <p:tags r:id="rId1"/>
    </p:custDataLst>
    <p:extLst>
      <p:ext uri="{BB962C8B-B14F-4D97-AF65-F5344CB8AC3E}">
        <p14:creationId xmlns:p14="http://schemas.microsoft.com/office/powerpoint/2010/main" val="2518700139"/>
      </p:ext>
    </p:extLst>
  </p:cSld>
  <p:clrMapOvr>
    <a:masterClrMapping/>
  </p:clrMapOvr>
  <mc:AlternateContent xmlns:mc="http://schemas.openxmlformats.org/markup-compatibility/2006" xmlns:p14="http://schemas.microsoft.com/office/powerpoint/2010/main">
    <mc:Choice Requires="p14">
      <p:transition spd="slow" p14:dur="2000" advTm="7962"/>
    </mc:Choice>
    <mc:Fallback xmlns="">
      <p:transition xmlns:p14="http://schemas.microsoft.com/office/powerpoint/2010/main" spd="slow" advTm="796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5790" y="1842922"/>
            <a:ext cx="3810000" cy="3079730"/>
          </a:xfrm>
        </p:spPr>
        <p:txBody>
          <a:bodyPr>
            <a:normAutofit fontScale="90000"/>
          </a:bodyPr>
          <a:lstStyle/>
          <a:p>
            <a:r>
              <a:rPr lang="en-US" dirty="0" smtClean="0">
                <a:solidFill>
                  <a:srgbClr val="FFFFFF"/>
                </a:solidFill>
                <a:latin typeface="Noteworthy Light"/>
                <a:cs typeface="Noteworthy Light"/>
              </a:rPr>
              <a:t>Sometimes outgoing students will dominate the conversation. </a:t>
            </a:r>
            <a:endParaRPr lang="en-US" dirty="0">
              <a:solidFill>
                <a:srgbClr val="FFFFFF"/>
              </a:solidFill>
              <a:latin typeface="Noteworthy Light"/>
              <a:cs typeface="Noteworthy Light"/>
            </a:endParaRPr>
          </a:p>
        </p:txBody>
      </p:sp>
      <p:pic>
        <p:nvPicPr>
          <p:cNvPr id="4" name="Picture 3" descr="dog on vaccu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01800"/>
            <a:ext cx="3810000" cy="3441700"/>
          </a:xfrm>
          <a:prstGeom prst="rect">
            <a:avLst/>
          </a:prstGeom>
        </p:spPr>
      </p:pic>
    </p:spTree>
    <p:custDataLst>
      <p:tags r:id="rId1"/>
    </p:custDataLst>
    <p:extLst>
      <p:ext uri="{BB962C8B-B14F-4D97-AF65-F5344CB8AC3E}">
        <p14:creationId xmlns:p14="http://schemas.microsoft.com/office/powerpoint/2010/main" val="884262477"/>
      </p:ext>
    </p:extLst>
  </p:cSld>
  <p:clrMapOvr>
    <a:masterClrMapping/>
  </p:clrMapOvr>
  <mc:AlternateContent xmlns:mc="http://schemas.openxmlformats.org/markup-compatibility/2006" xmlns:p14="http://schemas.microsoft.com/office/powerpoint/2010/main">
    <mc:Choice Requires="p14">
      <p:transition spd="slow" p14:dur="2000" advTm="9679"/>
    </mc:Choice>
    <mc:Fallback xmlns="">
      <p:transition xmlns:p14="http://schemas.microsoft.com/office/powerpoint/2010/main" spd="slow" advTm="967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latin typeface="Noteworthy Light"/>
                <a:cs typeface="Noteworthy Light"/>
              </a:rPr>
              <a:t>Try to make an effort to draw out quiet, shy or lower-level students.</a:t>
            </a:r>
            <a:endParaRPr lang="en-US" dirty="0">
              <a:solidFill>
                <a:srgbClr val="FFFFFF"/>
              </a:solidFill>
              <a:latin typeface="Noteworthy Light"/>
              <a:cs typeface="Noteworthy Light"/>
            </a:endParaRPr>
          </a:p>
        </p:txBody>
      </p:sp>
      <p:pic>
        <p:nvPicPr>
          <p:cNvPr id="4" name="Picture 3" descr="Screen Shot 2015-01-14 at 3.17.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717" y="1618498"/>
            <a:ext cx="5759325" cy="4319494"/>
          </a:xfrm>
          <a:prstGeom prst="rect">
            <a:avLst/>
          </a:prstGeom>
        </p:spPr>
      </p:pic>
    </p:spTree>
    <p:custDataLst>
      <p:tags r:id="rId1"/>
    </p:custDataLst>
    <p:extLst>
      <p:ext uri="{BB962C8B-B14F-4D97-AF65-F5344CB8AC3E}">
        <p14:creationId xmlns:p14="http://schemas.microsoft.com/office/powerpoint/2010/main" val="3361678069"/>
      </p:ext>
    </p:extLst>
  </p:cSld>
  <p:clrMapOvr>
    <a:masterClrMapping/>
  </p:clrMapOvr>
  <mc:AlternateContent xmlns:mc="http://schemas.openxmlformats.org/markup-compatibility/2006" xmlns:p14="http://schemas.microsoft.com/office/powerpoint/2010/main">
    <mc:Choice Requires="p14">
      <p:transition spd="slow" p14:dur="2000" advTm="7045"/>
    </mc:Choice>
    <mc:Fallback xmlns="">
      <p:transition xmlns:p14="http://schemas.microsoft.com/office/powerpoint/2010/main" spd="slow" advTm="704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4EC8C8"/>
                </a:solidFill>
                <a:latin typeface="Noteworthy Light"/>
                <a:cs typeface="Noteworthy Light"/>
              </a:rPr>
              <a:t>General Information about UCAELI</a:t>
            </a:r>
            <a:endParaRPr lang="en-US" dirty="0">
              <a:solidFill>
                <a:srgbClr val="4EC8C8"/>
              </a:solidFill>
              <a:latin typeface="Noteworthy Light"/>
              <a:cs typeface="Noteworthy Light"/>
            </a:endParaRPr>
          </a:p>
        </p:txBody>
      </p:sp>
      <p:sp>
        <p:nvSpPr>
          <p:cNvPr id="3" name="Content Placeholder 2"/>
          <p:cNvSpPr>
            <a:spLocks noGrp="1"/>
          </p:cNvSpPr>
          <p:nvPr>
            <p:ph idx="1"/>
          </p:nvPr>
        </p:nvSpPr>
        <p:spPr/>
        <p:txBody>
          <a:bodyPr/>
          <a:lstStyle/>
          <a:p>
            <a:r>
              <a:rPr lang="en-US" dirty="0" smtClean="0">
                <a:solidFill>
                  <a:srgbClr val="FFFFFF"/>
                </a:solidFill>
                <a:latin typeface="Noteworthy Light"/>
                <a:cs typeface="Noteworthy Light"/>
              </a:rPr>
              <a:t>UCAELI students are international students enrolled in the full-time English language program at UConn</a:t>
            </a:r>
          </a:p>
          <a:p>
            <a:r>
              <a:rPr lang="en-US" dirty="0" smtClean="0">
                <a:solidFill>
                  <a:srgbClr val="FFFFFF"/>
                </a:solidFill>
                <a:latin typeface="Noteworthy Light"/>
                <a:cs typeface="Noteworthy Light"/>
              </a:rPr>
              <a:t>Students’ proficiency </a:t>
            </a:r>
            <a:r>
              <a:rPr lang="en-US" dirty="0" smtClean="0">
                <a:solidFill>
                  <a:srgbClr val="FFFFFF"/>
                </a:solidFill>
                <a:latin typeface="Noteworthy Light"/>
                <a:cs typeface="Noteworthy Light"/>
              </a:rPr>
              <a:t>levels: </a:t>
            </a:r>
            <a:r>
              <a:rPr lang="en-US" dirty="0" smtClean="0">
                <a:solidFill>
                  <a:srgbClr val="4BACC6"/>
                </a:solidFill>
                <a:latin typeface="Noteworthy Light"/>
                <a:cs typeface="Noteworthy Light"/>
              </a:rPr>
              <a:t>beginner </a:t>
            </a:r>
            <a:r>
              <a:rPr lang="en-US" dirty="0" smtClean="0">
                <a:solidFill>
                  <a:srgbClr val="4BACC6"/>
                </a:solidFill>
                <a:latin typeface="Noteworthy Light"/>
                <a:cs typeface="Noteworthy Light"/>
              </a:rPr>
              <a:t>to advanced</a:t>
            </a:r>
            <a:r>
              <a:rPr lang="en-US" dirty="0" smtClean="0">
                <a:solidFill>
                  <a:srgbClr val="FFFFFF"/>
                </a:solidFill>
                <a:latin typeface="Noteworthy Light"/>
                <a:cs typeface="Noteworthy Light"/>
              </a:rPr>
              <a:t>. </a:t>
            </a:r>
          </a:p>
          <a:p>
            <a:pPr lvl="1"/>
            <a:r>
              <a:rPr lang="en-US" dirty="0" smtClean="0">
                <a:solidFill>
                  <a:srgbClr val="FFFFFF"/>
                </a:solidFill>
                <a:latin typeface="Noteworthy Light"/>
                <a:cs typeface="Noteworthy Light"/>
              </a:rPr>
              <a:t>Instructors will inform Conversation Partners about their students’ level.</a:t>
            </a:r>
          </a:p>
          <a:p>
            <a:pPr marL="457200" lvl="1" indent="0">
              <a:buNone/>
            </a:pPr>
            <a:endParaRPr lang="en-US" dirty="0">
              <a:solidFill>
                <a:srgbClr val="FFFFFF"/>
              </a:solidFill>
              <a:latin typeface="Noteworthy Light"/>
              <a:cs typeface="Noteworthy Light"/>
            </a:endParaRPr>
          </a:p>
        </p:txBody>
      </p:sp>
    </p:spTree>
    <p:custDataLst>
      <p:tags r:id="rId1"/>
    </p:custDataLst>
    <p:extLst>
      <p:ext uri="{BB962C8B-B14F-4D97-AF65-F5344CB8AC3E}">
        <p14:creationId xmlns:p14="http://schemas.microsoft.com/office/powerpoint/2010/main" val="466847107"/>
      </p:ext>
    </p:extLst>
  </p:cSld>
  <p:clrMapOvr>
    <a:masterClrMapping/>
  </p:clrMapOvr>
  <mc:AlternateContent xmlns:mc="http://schemas.openxmlformats.org/markup-compatibility/2006" xmlns:p14="http://schemas.microsoft.com/office/powerpoint/2010/main">
    <mc:Choice Requires="p14">
      <p:transition spd="slow" p14:dur="2000" advTm="11156"/>
    </mc:Choice>
    <mc:Fallback xmlns="">
      <p:transition xmlns:p14="http://schemas.microsoft.com/office/powerpoint/2010/main" spd="slow" advTm="1115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500"/>
                                        <p:tgtEl>
                                          <p:spTgt spid="3">
                                            <p:txEl>
                                              <p:pRg st="1" end="1"/>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dissolv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1373" y="396901"/>
            <a:ext cx="8445778" cy="1275657"/>
          </a:xfrm>
        </p:spPr>
        <p:txBody>
          <a:bodyPr>
            <a:normAutofit/>
          </a:bodyPr>
          <a:lstStyle/>
          <a:p>
            <a:r>
              <a:rPr lang="en-US" sz="3200" dirty="0" smtClean="0">
                <a:solidFill>
                  <a:srgbClr val="FFFFFF"/>
                </a:solidFill>
                <a:latin typeface="Noteworthy Light"/>
                <a:cs typeface="Noteworthy Light"/>
              </a:rPr>
              <a:t>Also, make sure you’re not the one talking too much!</a:t>
            </a:r>
            <a:endParaRPr lang="en-US" sz="3200" dirty="0">
              <a:solidFill>
                <a:srgbClr val="FFFFFF"/>
              </a:solidFill>
              <a:latin typeface="Noteworthy Light"/>
              <a:cs typeface="Noteworthy Light"/>
            </a:endParaRPr>
          </a:p>
        </p:txBody>
      </p:sp>
      <p:pic>
        <p:nvPicPr>
          <p:cNvPr id="4" name="Picture 3" descr="dont say something.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225" y="1805272"/>
            <a:ext cx="4266023" cy="3470530"/>
          </a:xfrm>
          <a:prstGeom prst="rect">
            <a:avLst/>
          </a:prstGeom>
        </p:spPr>
      </p:pic>
      <p:sp>
        <p:nvSpPr>
          <p:cNvPr id="5" name="TextBox 4"/>
          <p:cNvSpPr txBox="1"/>
          <p:nvPr/>
        </p:nvSpPr>
        <p:spPr>
          <a:xfrm>
            <a:off x="166526" y="2092758"/>
            <a:ext cx="4533699" cy="2862322"/>
          </a:xfrm>
          <a:prstGeom prst="rect">
            <a:avLst/>
          </a:prstGeom>
          <a:noFill/>
        </p:spPr>
        <p:txBody>
          <a:bodyPr wrap="square" rtlCol="0">
            <a:spAutoFit/>
          </a:bodyPr>
          <a:lstStyle/>
          <a:p>
            <a:pPr algn="ctr"/>
            <a:r>
              <a:rPr lang="en-US" sz="3600" dirty="0" smtClean="0">
                <a:solidFill>
                  <a:srgbClr val="FFFFFF"/>
                </a:solidFill>
                <a:latin typeface="Noteworthy Light"/>
                <a:cs typeface="Noteworthy Light"/>
              </a:rPr>
              <a:t>Ask questions! </a:t>
            </a:r>
          </a:p>
          <a:p>
            <a:endParaRPr lang="en-US" sz="3600" dirty="0">
              <a:solidFill>
                <a:srgbClr val="FFFFFF"/>
              </a:solidFill>
              <a:latin typeface="Noteworthy Light"/>
              <a:cs typeface="Noteworthy Light"/>
            </a:endParaRPr>
          </a:p>
          <a:p>
            <a:pPr algn="ctr"/>
            <a:r>
              <a:rPr lang="en-US" sz="3600" dirty="0" smtClean="0">
                <a:solidFill>
                  <a:srgbClr val="FFFFFF"/>
                </a:solidFill>
                <a:latin typeface="Noteworthy Light"/>
                <a:cs typeface="Noteworthy Light"/>
              </a:rPr>
              <a:t>Facilitate the conversation, but don’t overpower it!</a:t>
            </a:r>
            <a:endParaRPr lang="en-US" sz="3600" dirty="0">
              <a:solidFill>
                <a:srgbClr val="FFFFFF"/>
              </a:solidFill>
              <a:latin typeface="Noteworthy Light"/>
              <a:cs typeface="Noteworthy Light"/>
            </a:endParaRPr>
          </a:p>
        </p:txBody>
      </p:sp>
    </p:spTree>
    <p:custDataLst>
      <p:tags r:id="rId1"/>
    </p:custDataLst>
    <p:extLst>
      <p:ext uri="{BB962C8B-B14F-4D97-AF65-F5344CB8AC3E}">
        <p14:creationId xmlns:p14="http://schemas.microsoft.com/office/powerpoint/2010/main" val="2972013242"/>
      </p:ext>
    </p:extLst>
  </p:cSld>
  <p:clrMapOvr>
    <a:masterClrMapping/>
  </p:clrMapOvr>
  <mc:AlternateContent xmlns:mc="http://schemas.openxmlformats.org/markup-compatibility/2006" xmlns:p14="http://schemas.microsoft.com/office/powerpoint/2010/main">
    <mc:Choice Requires="p14">
      <p:transition spd="slow" p14:dur="2000" advTm="7826"/>
    </mc:Choice>
    <mc:Fallback xmlns="">
      <p:transition xmlns:p14="http://schemas.microsoft.com/office/powerpoint/2010/main" spd="slow" advTm="782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4827" y="2753589"/>
            <a:ext cx="8229600" cy="1143000"/>
          </a:xfrm>
        </p:spPr>
        <p:txBody>
          <a:bodyPr>
            <a:normAutofit fontScale="90000"/>
          </a:bodyPr>
          <a:lstStyle/>
          <a:p>
            <a:r>
              <a:rPr lang="en-US" dirty="0" smtClean="0">
                <a:solidFill>
                  <a:schemeClr val="bg1"/>
                </a:solidFill>
                <a:latin typeface="Noteworthy Light"/>
                <a:cs typeface="Noteworthy Light"/>
              </a:rPr>
              <a:t>Part Five:</a:t>
            </a:r>
            <a:br>
              <a:rPr lang="en-US" dirty="0" smtClean="0">
                <a:solidFill>
                  <a:schemeClr val="bg1"/>
                </a:solidFill>
                <a:latin typeface="Noteworthy Light"/>
                <a:cs typeface="Noteworthy Light"/>
              </a:rPr>
            </a:br>
            <a:r>
              <a:rPr lang="en-US" dirty="0" smtClean="0">
                <a:solidFill>
                  <a:srgbClr val="4EC8C8"/>
                </a:solidFill>
                <a:latin typeface="Noteworthy Light"/>
                <a:cs typeface="Noteworthy Light"/>
              </a:rPr>
              <a:t>The students appreciate you!</a:t>
            </a:r>
            <a:endParaRPr lang="en-US" dirty="0">
              <a:solidFill>
                <a:srgbClr val="4EC8C8"/>
              </a:solidFill>
              <a:latin typeface="Noteworthy Light"/>
              <a:cs typeface="Noteworthy Light"/>
            </a:endParaRPr>
          </a:p>
        </p:txBody>
      </p:sp>
      <p:sp>
        <p:nvSpPr>
          <p:cNvPr id="7" name="TextBox 6"/>
          <p:cNvSpPr txBox="1"/>
          <p:nvPr/>
        </p:nvSpPr>
        <p:spPr>
          <a:xfrm>
            <a:off x="1111250" y="5960412"/>
            <a:ext cx="7289801" cy="461665"/>
          </a:xfrm>
          <a:prstGeom prst="rect">
            <a:avLst/>
          </a:prstGeom>
          <a:noFill/>
        </p:spPr>
        <p:txBody>
          <a:bodyPr wrap="square" rtlCol="0">
            <a:spAutoFit/>
          </a:bodyPr>
          <a:lstStyle/>
          <a:p>
            <a:endParaRPr lang="en-US" sz="2400" dirty="0">
              <a:solidFill>
                <a:srgbClr val="FFFFFF"/>
              </a:solidFill>
              <a:latin typeface="Noteworthy Light"/>
              <a:cs typeface="Noteworthy Light"/>
            </a:endParaRPr>
          </a:p>
        </p:txBody>
      </p:sp>
    </p:spTree>
    <p:custDataLst>
      <p:tags r:id="rId1"/>
    </p:custDataLst>
    <p:extLst>
      <p:ext uri="{BB962C8B-B14F-4D97-AF65-F5344CB8AC3E}">
        <p14:creationId xmlns:p14="http://schemas.microsoft.com/office/powerpoint/2010/main" val="2323915471"/>
      </p:ext>
    </p:extLst>
  </p:cSld>
  <p:clrMapOvr>
    <a:masterClrMapping/>
  </p:clrMapOvr>
  <mc:AlternateContent xmlns:mc="http://schemas.openxmlformats.org/markup-compatibility/2006" xmlns:p14="http://schemas.microsoft.com/office/powerpoint/2010/main">
    <mc:Choice Requires="p14">
      <p:transition spd="slow" p14:dur="2000" advTm="3919"/>
    </mc:Choice>
    <mc:Fallback xmlns="">
      <p:transition xmlns:p14="http://schemas.microsoft.com/office/powerpoint/2010/main" spd="slow" advTm="391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6117"/>
            <a:ext cx="8229600" cy="1151467"/>
          </a:xfrm>
        </p:spPr>
        <p:txBody>
          <a:bodyPr/>
          <a:lstStyle/>
          <a:p>
            <a:pPr marL="0" indent="0" algn="ctr">
              <a:buNone/>
            </a:pPr>
            <a:r>
              <a:rPr lang="en-US" dirty="0" smtClean="0">
                <a:solidFill>
                  <a:srgbClr val="FFFFFF"/>
                </a:solidFill>
                <a:latin typeface="Noteworthy Light"/>
                <a:cs typeface="Noteworthy Light"/>
              </a:rPr>
              <a:t>Our students consistently report the positive impact of the Conversation Partner interaction</a:t>
            </a:r>
            <a:endParaRPr lang="en-US" dirty="0">
              <a:solidFill>
                <a:srgbClr val="FFFFFF"/>
              </a:solidFill>
              <a:latin typeface="Noteworthy Light"/>
              <a:cs typeface="Noteworthy Light"/>
            </a:endParaRPr>
          </a:p>
        </p:txBody>
      </p:sp>
      <p:pic>
        <p:nvPicPr>
          <p:cNvPr id="5" name="Picture 4" descr="you're awesom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49" y="1438990"/>
            <a:ext cx="6145943" cy="3761317"/>
          </a:xfrm>
          <a:prstGeom prst="rect">
            <a:avLst/>
          </a:prstGeom>
        </p:spPr>
      </p:pic>
      <p:sp>
        <p:nvSpPr>
          <p:cNvPr id="6" name="Rectangle 5"/>
          <p:cNvSpPr/>
          <p:nvPr/>
        </p:nvSpPr>
        <p:spPr>
          <a:xfrm>
            <a:off x="457200" y="5338829"/>
            <a:ext cx="8356403" cy="584776"/>
          </a:xfrm>
          <a:prstGeom prst="rect">
            <a:avLst/>
          </a:prstGeom>
        </p:spPr>
        <p:txBody>
          <a:bodyPr wrap="square">
            <a:spAutoFit/>
          </a:bodyPr>
          <a:lstStyle/>
          <a:p>
            <a:r>
              <a:rPr lang="en-US" sz="3200" dirty="0" smtClean="0">
                <a:solidFill>
                  <a:srgbClr val="FFFFFF"/>
                </a:solidFill>
                <a:latin typeface="Noteworthy Light"/>
                <a:cs typeface="Noteworthy Light"/>
              </a:rPr>
              <a:t>They </a:t>
            </a:r>
            <a:r>
              <a:rPr lang="en-US" sz="3200" dirty="0">
                <a:solidFill>
                  <a:srgbClr val="FFFFFF"/>
                </a:solidFill>
                <a:latin typeface="Noteworthy Light"/>
                <a:cs typeface="Noteworthy Light"/>
              </a:rPr>
              <a:t>learn </a:t>
            </a:r>
            <a:r>
              <a:rPr lang="en-US" sz="3200" dirty="0">
                <a:solidFill>
                  <a:schemeClr val="accent5"/>
                </a:solidFill>
                <a:latin typeface="Noteworthy Light"/>
                <a:cs typeface="Noteworthy Light"/>
              </a:rPr>
              <a:t>a lot </a:t>
            </a:r>
            <a:r>
              <a:rPr lang="en-US" sz="3200" dirty="0">
                <a:solidFill>
                  <a:srgbClr val="FFFFFF"/>
                </a:solidFill>
                <a:latin typeface="Noteworthy Light"/>
                <a:cs typeface="Noteworthy Light"/>
              </a:rPr>
              <a:t>from conversing with you each week! </a:t>
            </a:r>
          </a:p>
        </p:txBody>
      </p:sp>
    </p:spTree>
    <p:extLst>
      <p:ext uri="{BB962C8B-B14F-4D97-AF65-F5344CB8AC3E}">
        <p14:creationId xmlns:p14="http://schemas.microsoft.com/office/powerpoint/2010/main" val="3726500022"/>
      </p:ext>
    </p:extLst>
  </p:cSld>
  <p:clrMapOvr>
    <a:masterClrMapping/>
  </p:clrMapOvr>
  <mc:AlternateContent xmlns:mc="http://schemas.openxmlformats.org/markup-compatibility/2006" xmlns:p14="http://schemas.microsoft.com/office/powerpoint/2010/main">
    <mc:Choice Requires="p14">
      <p:transition spd="slow" p14:dur="2000" advTm="6405"/>
    </mc:Choice>
    <mc:Fallback xmlns="">
      <p:transition xmlns:p14="http://schemas.microsoft.com/office/powerpoint/2010/main" spd="slow" advTm="640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442137" y="5416921"/>
            <a:ext cx="6503295" cy="461665"/>
          </a:xfrm>
          <a:prstGeom prst="rect">
            <a:avLst/>
          </a:prstGeom>
          <a:noFill/>
        </p:spPr>
        <p:txBody>
          <a:bodyPr wrap="square" rtlCol="0">
            <a:spAutoFit/>
          </a:bodyPr>
          <a:lstStyle/>
          <a:p>
            <a:pPr algn="ctr"/>
            <a:r>
              <a:rPr lang="en-US" sz="2400" dirty="0" smtClean="0">
                <a:solidFill>
                  <a:srgbClr val="FFFFFF"/>
                </a:solidFill>
                <a:latin typeface="Noteworthy Light"/>
                <a:cs typeface="Noteworthy Light"/>
              </a:rPr>
              <a:t>Celebrate cross-cultural experience with UCAELI!</a:t>
            </a:r>
            <a:endParaRPr lang="en-US" sz="2400" dirty="0">
              <a:solidFill>
                <a:srgbClr val="FFFFFF"/>
              </a:solidFill>
              <a:latin typeface="Noteworthy Light"/>
              <a:cs typeface="Noteworthy Light"/>
            </a:endParaRPr>
          </a:p>
        </p:txBody>
      </p:sp>
      <p:pic>
        <p:nvPicPr>
          <p:cNvPr id="5" name="Picture 4" descr="world cup celebratio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616" y="1938017"/>
            <a:ext cx="6985000" cy="3136900"/>
          </a:xfrm>
          <a:prstGeom prst="rect">
            <a:avLst/>
          </a:prstGeom>
        </p:spPr>
      </p:pic>
      <p:sp>
        <p:nvSpPr>
          <p:cNvPr id="6" name="TextBox 5"/>
          <p:cNvSpPr txBox="1"/>
          <p:nvPr/>
        </p:nvSpPr>
        <p:spPr>
          <a:xfrm>
            <a:off x="2160150" y="521067"/>
            <a:ext cx="5221266" cy="1323439"/>
          </a:xfrm>
          <a:prstGeom prst="rect">
            <a:avLst/>
          </a:prstGeom>
          <a:noFill/>
        </p:spPr>
        <p:txBody>
          <a:bodyPr wrap="square" rtlCol="0">
            <a:spAutoFit/>
          </a:bodyPr>
          <a:lstStyle/>
          <a:p>
            <a:pPr algn="ctr"/>
            <a:r>
              <a:rPr lang="en-US" sz="4000" dirty="0" smtClean="0">
                <a:solidFill>
                  <a:srgbClr val="FFFFFF"/>
                </a:solidFill>
                <a:latin typeface="Noteworthy Light"/>
                <a:cs typeface="Noteworthy Light"/>
              </a:rPr>
              <a:t>Conversation Partner Tip: </a:t>
            </a:r>
            <a:r>
              <a:rPr lang="en-US" sz="4000" dirty="0" smtClean="0">
                <a:solidFill>
                  <a:srgbClr val="4EC8C8"/>
                </a:solidFill>
                <a:latin typeface="Noteworthy Light"/>
                <a:cs typeface="Noteworthy Light"/>
              </a:rPr>
              <a:t>Have fun!!</a:t>
            </a:r>
            <a:endParaRPr lang="en-US" sz="4000" dirty="0">
              <a:solidFill>
                <a:srgbClr val="4EC8C8"/>
              </a:solidFill>
              <a:latin typeface="Noteworthy Light"/>
              <a:cs typeface="Noteworthy Light"/>
            </a:endParaRPr>
          </a:p>
        </p:txBody>
      </p:sp>
    </p:spTree>
    <p:custDataLst>
      <p:tags r:id="rId1"/>
    </p:custDataLst>
    <p:extLst>
      <p:ext uri="{BB962C8B-B14F-4D97-AF65-F5344CB8AC3E}">
        <p14:creationId xmlns:p14="http://schemas.microsoft.com/office/powerpoint/2010/main" val="1130029473"/>
      </p:ext>
    </p:extLst>
  </p:cSld>
  <p:clrMapOvr>
    <a:masterClrMapping/>
  </p:clrMapOvr>
  <mc:AlternateContent xmlns:mc="http://schemas.openxmlformats.org/markup-compatibility/2006" xmlns:p14="http://schemas.microsoft.com/office/powerpoint/2010/main">
    <mc:Choice Requires="p14">
      <p:transition spd="slow" p14:dur="2000" advTm="11791"/>
    </mc:Choice>
    <mc:Fallback xmlns="">
      <p:transition xmlns:p14="http://schemas.microsoft.com/office/powerpoint/2010/main" spd="slow" advTm="1179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EC8C8"/>
                </a:solidFill>
                <a:latin typeface="Noteworthy Light"/>
                <a:cs typeface="Noteworthy Light"/>
              </a:rPr>
              <a:t>What is </a:t>
            </a:r>
            <a:r>
              <a:rPr lang="en-US" dirty="0">
                <a:solidFill>
                  <a:srgbClr val="4EC8C8"/>
                </a:solidFill>
                <a:latin typeface="Noteworthy Light"/>
                <a:cs typeface="Noteworthy Light"/>
              </a:rPr>
              <a:t>C</a:t>
            </a:r>
            <a:r>
              <a:rPr lang="en-US" dirty="0" smtClean="0">
                <a:solidFill>
                  <a:srgbClr val="4EC8C8"/>
                </a:solidFill>
                <a:latin typeface="Noteworthy Light"/>
                <a:cs typeface="Noteworthy Light"/>
              </a:rPr>
              <a:t>onversation </a:t>
            </a:r>
            <a:r>
              <a:rPr lang="en-US" dirty="0">
                <a:solidFill>
                  <a:srgbClr val="4EC8C8"/>
                </a:solidFill>
                <a:latin typeface="Noteworthy Light"/>
                <a:cs typeface="Noteworthy Light"/>
              </a:rPr>
              <a:t>C</a:t>
            </a:r>
            <a:r>
              <a:rPr lang="en-US" dirty="0" smtClean="0">
                <a:solidFill>
                  <a:srgbClr val="4EC8C8"/>
                </a:solidFill>
                <a:latin typeface="Noteworthy Light"/>
                <a:cs typeface="Noteworthy Light"/>
              </a:rPr>
              <a:t>lass?</a:t>
            </a:r>
            <a:endParaRPr lang="en-US" dirty="0">
              <a:solidFill>
                <a:srgbClr val="4EC8C8"/>
              </a:solidFill>
              <a:latin typeface="Noteworthy Light"/>
              <a:cs typeface="Noteworthy Light"/>
            </a:endParaRPr>
          </a:p>
        </p:txBody>
      </p:sp>
      <p:sp>
        <p:nvSpPr>
          <p:cNvPr id="3" name="Content Placeholder 2"/>
          <p:cNvSpPr>
            <a:spLocks noGrp="1"/>
          </p:cNvSpPr>
          <p:nvPr>
            <p:ph idx="1"/>
          </p:nvPr>
        </p:nvSpPr>
        <p:spPr/>
        <p:txBody>
          <a:bodyPr/>
          <a:lstStyle/>
          <a:p>
            <a:r>
              <a:rPr lang="en-US" dirty="0" smtClean="0">
                <a:solidFill>
                  <a:srgbClr val="FFFFFF"/>
                </a:solidFill>
                <a:latin typeface="Noteworthy Light"/>
                <a:cs typeface="Noteworthy Light"/>
              </a:rPr>
              <a:t>The activities during conversation time are linked to UCAELI Communication Skills course objectives. </a:t>
            </a:r>
          </a:p>
          <a:p>
            <a:endParaRPr lang="en-US" dirty="0" smtClean="0">
              <a:solidFill>
                <a:srgbClr val="FFFFFF"/>
              </a:solidFill>
              <a:latin typeface="Noteworthy Light"/>
              <a:cs typeface="Noteworthy Light"/>
            </a:endParaRPr>
          </a:p>
          <a:p>
            <a:r>
              <a:rPr lang="en-US" dirty="0" smtClean="0">
                <a:solidFill>
                  <a:srgbClr val="FFFFFF"/>
                </a:solidFill>
                <a:latin typeface="Noteworthy Light"/>
                <a:cs typeface="Noteworthy Light"/>
              </a:rPr>
              <a:t>There is usually an activity, discussion topic or question for each class. </a:t>
            </a:r>
            <a:endParaRPr lang="en-US" dirty="0">
              <a:solidFill>
                <a:srgbClr val="FFFFFF"/>
              </a:solidFill>
              <a:latin typeface="Noteworthy Light"/>
              <a:cs typeface="Noteworthy Light"/>
            </a:endParaRPr>
          </a:p>
        </p:txBody>
      </p:sp>
    </p:spTree>
    <p:custDataLst>
      <p:tags r:id="rId1"/>
    </p:custDataLst>
    <p:extLst>
      <p:ext uri="{BB962C8B-B14F-4D97-AF65-F5344CB8AC3E}">
        <p14:creationId xmlns:p14="http://schemas.microsoft.com/office/powerpoint/2010/main" val="4249910332"/>
      </p:ext>
    </p:extLst>
  </p:cSld>
  <p:clrMapOvr>
    <a:masterClrMapping/>
  </p:clrMapOvr>
  <mc:AlternateContent xmlns:mc="http://schemas.openxmlformats.org/markup-compatibility/2006" xmlns:p14="http://schemas.microsoft.com/office/powerpoint/2010/main">
    <mc:Choice Requires="p14">
      <p:transition spd="slow" p14:dur="2000" advTm="9669"/>
    </mc:Choice>
    <mc:Fallback xmlns="">
      <p:transition xmlns:p14="http://schemas.microsoft.com/office/powerpoint/2010/main" spd="slow" advTm="966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linds(horizontal)">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4EC8C8"/>
                </a:solidFill>
                <a:latin typeface="Noteworthy Light"/>
                <a:cs typeface="Noteworthy Light"/>
              </a:rPr>
              <a:t>Instructors are a resource for you!</a:t>
            </a:r>
            <a:endParaRPr lang="en-US" dirty="0">
              <a:solidFill>
                <a:srgbClr val="4EC8C8"/>
              </a:solidFill>
              <a:latin typeface="Noteworthy Light"/>
              <a:cs typeface="Noteworthy Light"/>
            </a:endParaRPr>
          </a:p>
        </p:txBody>
      </p:sp>
      <p:sp>
        <p:nvSpPr>
          <p:cNvPr id="3" name="Content Placeholder 2"/>
          <p:cNvSpPr>
            <a:spLocks noGrp="1"/>
          </p:cNvSpPr>
          <p:nvPr>
            <p:ph idx="1"/>
          </p:nvPr>
        </p:nvSpPr>
        <p:spPr/>
        <p:txBody>
          <a:bodyPr>
            <a:normAutofit/>
          </a:bodyPr>
          <a:lstStyle/>
          <a:p>
            <a:r>
              <a:rPr lang="en-US" dirty="0" smtClean="0">
                <a:solidFill>
                  <a:srgbClr val="FFFFFF"/>
                </a:solidFill>
                <a:latin typeface="Noteworthy Light"/>
                <a:cs typeface="Noteworthy Light"/>
              </a:rPr>
              <a:t>The instructors:</a:t>
            </a:r>
          </a:p>
          <a:p>
            <a:pPr lvl="1"/>
            <a:r>
              <a:rPr lang="en-US" dirty="0" smtClean="0">
                <a:solidFill>
                  <a:srgbClr val="FFFFFF"/>
                </a:solidFill>
                <a:latin typeface="Noteworthy Light"/>
                <a:cs typeface="Noteworthy Light"/>
              </a:rPr>
              <a:t>facilitate the activity</a:t>
            </a:r>
          </a:p>
          <a:p>
            <a:pPr lvl="1"/>
            <a:r>
              <a:rPr lang="en-US" dirty="0" smtClean="0">
                <a:solidFill>
                  <a:srgbClr val="FFFFFF"/>
                </a:solidFill>
                <a:latin typeface="Noteworthy Light"/>
                <a:cs typeface="Noteworthy Light"/>
              </a:rPr>
              <a:t>circulate the classroom listening and joining into conversation when they see fit </a:t>
            </a:r>
          </a:p>
          <a:p>
            <a:pPr lvl="1"/>
            <a:r>
              <a:rPr lang="en-US" dirty="0">
                <a:solidFill>
                  <a:srgbClr val="FFFFFF"/>
                </a:solidFill>
                <a:latin typeface="Noteworthy Light"/>
                <a:cs typeface="Noteworthy Light"/>
              </a:rPr>
              <a:t>s</a:t>
            </a:r>
            <a:r>
              <a:rPr lang="en-US" dirty="0" smtClean="0">
                <a:solidFill>
                  <a:srgbClr val="FFFFFF"/>
                </a:solidFill>
                <a:latin typeface="Noteworthy Light"/>
                <a:cs typeface="Noteworthy Light"/>
              </a:rPr>
              <a:t>hould be consulted when there is any question about the conversation partner’s role or activity objective</a:t>
            </a:r>
          </a:p>
          <a:p>
            <a:pPr lvl="1"/>
            <a:r>
              <a:rPr lang="en-US" dirty="0" smtClean="0">
                <a:solidFill>
                  <a:srgbClr val="FFFFFF"/>
                </a:solidFill>
                <a:latin typeface="Noteworthy Light"/>
                <a:cs typeface="Noteworthy Light"/>
              </a:rPr>
              <a:t>should be approached when a conversation partner is uncomfortable with a question or topic </a:t>
            </a:r>
          </a:p>
          <a:p>
            <a:pPr lvl="1"/>
            <a:r>
              <a:rPr lang="en-US" dirty="0">
                <a:solidFill>
                  <a:srgbClr val="FFFFFF"/>
                </a:solidFill>
                <a:latin typeface="Noteworthy Light"/>
                <a:cs typeface="Noteworthy Light"/>
              </a:rPr>
              <a:t>a</a:t>
            </a:r>
            <a:r>
              <a:rPr lang="en-US" dirty="0" smtClean="0">
                <a:solidFill>
                  <a:srgbClr val="FFFFFF"/>
                </a:solidFill>
                <a:latin typeface="Noteworthy Light"/>
                <a:cs typeface="Noteworthy Light"/>
              </a:rPr>
              <a:t>re open to conversation partner feedback</a:t>
            </a:r>
          </a:p>
          <a:p>
            <a:pPr lvl="1"/>
            <a:endParaRPr lang="en-US" dirty="0">
              <a:solidFill>
                <a:srgbClr val="FFFFFF"/>
              </a:solidFill>
              <a:latin typeface="Noteworthy Light"/>
              <a:cs typeface="Noteworthy Light"/>
            </a:endParaRPr>
          </a:p>
        </p:txBody>
      </p:sp>
    </p:spTree>
    <p:custDataLst>
      <p:tags r:id="rId1"/>
    </p:custDataLst>
    <p:extLst>
      <p:ext uri="{BB962C8B-B14F-4D97-AF65-F5344CB8AC3E}">
        <p14:creationId xmlns:p14="http://schemas.microsoft.com/office/powerpoint/2010/main" val="3311608831"/>
      </p:ext>
    </p:extLst>
  </p:cSld>
  <p:clrMapOvr>
    <a:masterClrMapping/>
  </p:clrMapOvr>
  <mc:AlternateContent xmlns:mc="http://schemas.openxmlformats.org/markup-compatibility/2006" xmlns:p14="http://schemas.microsoft.com/office/powerpoint/2010/main">
    <mc:Choice Requires="p14">
      <p:transition spd="slow" p14:dur="2000" advTm="22276"/>
    </mc:Choice>
    <mc:Fallback xmlns="">
      <p:transition xmlns:p14="http://schemas.microsoft.com/office/powerpoint/2010/main" spd="slow" advTm="2227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4EC8C8"/>
                </a:solidFill>
                <a:latin typeface="Noteworthy Light"/>
                <a:cs typeface="Noteworthy Light"/>
              </a:rPr>
              <a:t>Conversation Partner Tip </a:t>
            </a:r>
            <a:br>
              <a:rPr lang="en-US" dirty="0" smtClean="0">
                <a:solidFill>
                  <a:srgbClr val="4EC8C8"/>
                </a:solidFill>
                <a:latin typeface="Noteworthy Light"/>
                <a:cs typeface="Noteworthy Light"/>
              </a:rPr>
            </a:br>
            <a:r>
              <a:rPr lang="en-US" dirty="0" smtClean="0">
                <a:solidFill>
                  <a:srgbClr val="4EC8C8"/>
                </a:solidFill>
                <a:latin typeface="Noteworthy Light"/>
                <a:cs typeface="Noteworthy Light"/>
              </a:rPr>
              <a:t>for the first class:</a:t>
            </a:r>
            <a:endParaRPr lang="en-US" dirty="0">
              <a:solidFill>
                <a:srgbClr val="4EC8C8"/>
              </a:solidFill>
              <a:latin typeface="Noteworthy Light"/>
              <a:cs typeface="Noteworthy Light"/>
            </a:endParaRPr>
          </a:p>
        </p:txBody>
      </p:sp>
      <p:sp>
        <p:nvSpPr>
          <p:cNvPr id="3" name="Content Placeholder 2"/>
          <p:cNvSpPr>
            <a:spLocks noGrp="1"/>
          </p:cNvSpPr>
          <p:nvPr>
            <p:ph idx="1"/>
          </p:nvPr>
        </p:nvSpPr>
        <p:spPr/>
        <p:txBody>
          <a:bodyPr>
            <a:normAutofit fontScale="92500" lnSpcReduction="10000"/>
          </a:bodyPr>
          <a:lstStyle/>
          <a:p>
            <a:r>
              <a:rPr lang="en-US" dirty="0" smtClean="0">
                <a:solidFill>
                  <a:srgbClr val="FFFFFF"/>
                </a:solidFill>
                <a:latin typeface="Noteworthy Light"/>
                <a:cs typeface="Noteworthy Light"/>
              </a:rPr>
              <a:t>Have an open mind </a:t>
            </a:r>
            <a:endParaRPr lang="en-US" dirty="0">
              <a:solidFill>
                <a:srgbClr val="FFFFFF"/>
              </a:solidFill>
              <a:latin typeface="Noteworthy Light"/>
              <a:cs typeface="Noteworthy Light"/>
            </a:endParaRPr>
          </a:p>
          <a:p>
            <a:r>
              <a:rPr lang="en-US" dirty="0">
                <a:solidFill>
                  <a:srgbClr val="FFFFFF"/>
                </a:solidFill>
                <a:latin typeface="Noteworthy Light"/>
                <a:cs typeface="Noteworthy Light"/>
              </a:rPr>
              <a:t>Be aware of the level of English proficiency of the students in the class</a:t>
            </a:r>
          </a:p>
          <a:p>
            <a:r>
              <a:rPr lang="en-US" dirty="0" smtClean="0">
                <a:solidFill>
                  <a:srgbClr val="FFFFFF"/>
                </a:solidFill>
                <a:latin typeface="Noteworthy Light"/>
                <a:cs typeface="Noteworthy Light"/>
              </a:rPr>
              <a:t>Take a look at EAQUALs Descriptors for Listening and Spoken Interaction to have a better understanding of what students need to be able to do at each level </a:t>
            </a:r>
            <a:r>
              <a:rPr lang="en-US" sz="2200" i="1" dirty="0" smtClean="0">
                <a:solidFill>
                  <a:schemeClr val="accent1"/>
                </a:solidFill>
                <a:latin typeface="Noteworthy Light"/>
                <a:cs typeface="Noteworthy Light"/>
              </a:rPr>
              <a:t>(link is on the Conversation Partners section of the UCAELI website or can Google search “</a:t>
            </a:r>
            <a:r>
              <a:rPr lang="en-US" sz="2200" i="1" dirty="0" smtClean="0">
                <a:solidFill>
                  <a:schemeClr val="accent5"/>
                </a:solidFill>
                <a:latin typeface="Noteworthy Light"/>
                <a:cs typeface="Noteworthy Light"/>
              </a:rPr>
              <a:t>EAQUALs bank of descriptors</a:t>
            </a:r>
            <a:r>
              <a:rPr lang="en-US" sz="2200" i="1" dirty="0" smtClean="0">
                <a:solidFill>
                  <a:schemeClr val="accent1"/>
                </a:solidFill>
                <a:latin typeface="Noteworthy Light"/>
                <a:cs typeface="Noteworthy Light"/>
              </a:rPr>
              <a:t>”)</a:t>
            </a:r>
          </a:p>
          <a:p>
            <a:r>
              <a:rPr lang="en-US" dirty="0" smtClean="0">
                <a:solidFill>
                  <a:srgbClr val="FFFFFF"/>
                </a:solidFill>
                <a:latin typeface="Noteworthy Light"/>
                <a:cs typeface="Noteworthy Light"/>
              </a:rPr>
              <a:t>Be ready to share, listen, learn, collaborate and converse!</a:t>
            </a:r>
          </a:p>
          <a:p>
            <a:pPr marL="0" indent="0">
              <a:buNone/>
            </a:pPr>
            <a:endParaRPr lang="en-US" dirty="0">
              <a:solidFill>
                <a:srgbClr val="FFFFFF"/>
              </a:solidFill>
              <a:latin typeface="Noteworthy Light"/>
              <a:cs typeface="Noteworthy Light"/>
            </a:endParaRPr>
          </a:p>
        </p:txBody>
      </p:sp>
    </p:spTree>
    <p:custDataLst>
      <p:tags r:id="rId1"/>
    </p:custDataLst>
    <p:extLst>
      <p:ext uri="{BB962C8B-B14F-4D97-AF65-F5344CB8AC3E}">
        <p14:creationId xmlns:p14="http://schemas.microsoft.com/office/powerpoint/2010/main" val="526021827"/>
      </p:ext>
    </p:extLst>
  </p:cSld>
  <p:clrMapOvr>
    <a:masterClrMapping/>
  </p:clrMapOvr>
  <mc:AlternateContent xmlns:mc="http://schemas.openxmlformats.org/markup-compatibility/2006" xmlns:p14="http://schemas.microsoft.com/office/powerpoint/2010/main">
    <mc:Choice Requires="p14">
      <p:transition spd="slow" p14:dur="2000" advTm="19320"/>
    </mc:Choice>
    <mc:Fallback xmlns="">
      <p:transition xmlns:p14="http://schemas.microsoft.com/office/powerpoint/2010/main" spd="slow" advTm="1932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83117" y="2729971"/>
            <a:ext cx="8229600" cy="1143000"/>
          </a:xfrm>
        </p:spPr>
        <p:txBody>
          <a:bodyPr>
            <a:normAutofit fontScale="90000"/>
          </a:bodyPr>
          <a:lstStyle/>
          <a:p>
            <a:r>
              <a:rPr lang="en-US" dirty="0" smtClean="0">
                <a:solidFill>
                  <a:schemeClr val="bg1"/>
                </a:solidFill>
                <a:latin typeface="Noteworthy Light"/>
                <a:cs typeface="Noteworthy Light"/>
              </a:rPr>
              <a:t>Part Two:</a:t>
            </a:r>
            <a:r>
              <a:rPr lang="en-US" dirty="0">
                <a:solidFill>
                  <a:schemeClr val="bg1"/>
                </a:solidFill>
                <a:latin typeface="Noteworthy Light"/>
                <a:cs typeface="Noteworthy Light"/>
              </a:rPr>
              <a:t/>
            </a:r>
            <a:br>
              <a:rPr lang="en-US" dirty="0">
                <a:solidFill>
                  <a:schemeClr val="bg1"/>
                </a:solidFill>
                <a:latin typeface="Noteworthy Light"/>
                <a:cs typeface="Noteworthy Light"/>
              </a:rPr>
            </a:br>
            <a:r>
              <a:rPr lang="en-US" dirty="0" smtClean="0">
                <a:solidFill>
                  <a:srgbClr val="4EC8C8"/>
                </a:solidFill>
                <a:latin typeface="Noteworthy Light"/>
                <a:cs typeface="Noteworthy Light"/>
              </a:rPr>
              <a:t>Be open to and respect other cultures!</a:t>
            </a:r>
            <a:endParaRPr lang="en-US" dirty="0">
              <a:solidFill>
                <a:srgbClr val="4EC8C8"/>
              </a:solidFill>
              <a:latin typeface="Noteworthy Light"/>
              <a:cs typeface="Noteworthy Light"/>
            </a:endParaRPr>
          </a:p>
        </p:txBody>
      </p:sp>
    </p:spTree>
    <p:custDataLst>
      <p:tags r:id="rId1"/>
    </p:custDataLst>
    <p:extLst>
      <p:ext uri="{BB962C8B-B14F-4D97-AF65-F5344CB8AC3E}">
        <p14:creationId xmlns:p14="http://schemas.microsoft.com/office/powerpoint/2010/main" val="2433392648"/>
      </p:ext>
    </p:extLst>
  </p:cSld>
  <p:clrMapOvr>
    <a:masterClrMapping/>
  </p:clrMapOvr>
  <mc:AlternateContent xmlns:mc="http://schemas.openxmlformats.org/markup-compatibility/2006" xmlns:p14="http://schemas.microsoft.com/office/powerpoint/2010/main">
    <mc:Choice Requires="p14">
      <p:transition spd="slow" p14:dur="2000" advTm="5972"/>
    </mc:Choice>
    <mc:Fallback xmlns="">
      <p:transition xmlns:p14="http://schemas.microsoft.com/office/powerpoint/2010/main" spd="slow" advTm="597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2"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4" grpId="2"/>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457200" y="5240867"/>
            <a:ext cx="8229600" cy="11726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smtClean="0">
                <a:solidFill>
                  <a:srgbClr val="FFFFFF"/>
                </a:solidFill>
                <a:latin typeface="Noteworthy Light"/>
                <a:cs typeface="Noteworthy Light"/>
              </a:rPr>
              <a:t>Our goal is to create a comfortable learning environment for all of our students. </a:t>
            </a:r>
            <a:endParaRPr lang="en-US" dirty="0">
              <a:solidFill>
                <a:srgbClr val="FFFFFF"/>
              </a:solidFill>
              <a:latin typeface="Noteworthy Light"/>
              <a:cs typeface="Noteworthy Light"/>
            </a:endParaRPr>
          </a:p>
        </p:txBody>
      </p:sp>
      <p:pic>
        <p:nvPicPr>
          <p:cNvPr id="5" name="Picture 4" descr="CP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501" y="1385042"/>
            <a:ext cx="5354959" cy="3546791"/>
          </a:xfrm>
          <a:prstGeom prst="rect">
            <a:avLst/>
          </a:prstGeom>
        </p:spPr>
      </p:pic>
    </p:spTree>
    <p:custDataLst>
      <p:tags r:id="rId1"/>
    </p:custDataLst>
    <p:extLst>
      <p:ext uri="{BB962C8B-B14F-4D97-AF65-F5344CB8AC3E}">
        <p14:creationId xmlns:p14="http://schemas.microsoft.com/office/powerpoint/2010/main" val="4008383216"/>
      </p:ext>
    </p:extLst>
  </p:cSld>
  <p:clrMapOvr>
    <a:masterClrMapping/>
  </p:clrMapOvr>
  <mc:AlternateContent xmlns:mc="http://schemas.openxmlformats.org/markup-compatibility/2006" xmlns:p14="http://schemas.microsoft.com/office/powerpoint/2010/main">
    <mc:Choice Requires="p14">
      <p:transition spd="slow" p14:dur="2000" advTm="6995"/>
    </mc:Choice>
    <mc:Fallback xmlns="">
      <p:transition xmlns:p14="http://schemas.microsoft.com/office/powerpoint/2010/main" spd="slow" advTm="699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smtClean="0">
                <a:solidFill>
                  <a:srgbClr val="4EC8C8"/>
                </a:solidFill>
                <a:latin typeface="Noteworthy Light"/>
                <a:cs typeface="Noteworthy Light"/>
              </a:rPr>
              <a:t>Note</a:t>
            </a:r>
            <a:r>
              <a:rPr lang="en-US" dirty="0" smtClean="0">
                <a:solidFill>
                  <a:srgbClr val="4EC8C8"/>
                </a:solidFill>
                <a:latin typeface="Noteworthy Light"/>
                <a:cs typeface="Noteworthy Light"/>
              </a:rPr>
              <a:t>: </a:t>
            </a:r>
            <a:r>
              <a:rPr lang="en-US" dirty="0" smtClean="0">
                <a:solidFill>
                  <a:srgbClr val="FFFFFF"/>
                </a:solidFill>
                <a:latin typeface="Noteworthy Light"/>
                <a:cs typeface="Noteworthy Light"/>
              </a:rPr>
              <a:t>Some students will…</a:t>
            </a:r>
            <a:endParaRPr lang="en-US" dirty="0">
              <a:solidFill>
                <a:srgbClr val="FFFFFF"/>
              </a:solidFill>
              <a:latin typeface="Noteworthy Light"/>
              <a:cs typeface="Noteworthy Light"/>
            </a:endParaRPr>
          </a:p>
        </p:txBody>
      </p:sp>
      <p:sp>
        <p:nvSpPr>
          <p:cNvPr id="3" name="Content Placeholder 2"/>
          <p:cNvSpPr>
            <a:spLocks noGrp="1"/>
          </p:cNvSpPr>
          <p:nvPr>
            <p:ph idx="1"/>
          </p:nvPr>
        </p:nvSpPr>
        <p:spPr/>
        <p:txBody>
          <a:bodyPr/>
          <a:lstStyle/>
          <a:p>
            <a:r>
              <a:rPr lang="en-US" u="sng" dirty="0">
                <a:solidFill>
                  <a:srgbClr val="FFFFFF"/>
                </a:solidFill>
                <a:latin typeface="Noteworthy Light"/>
                <a:cs typeface="Noteworthy Light"/>
              </a:rPr>
              <a:t>N</a:t>
            </a:r>
            <a:r>
              <a:rPr lang="en-US" u="sng" dirty="0" smtClean="0">
                <a:solidFill>
                  <a:srgbClr val="FFFFFF"/>
                </a:solidFill>
                <a:latin typeface="Noteworthy Light"/>
                <a:cs typeface="Noteworthy Light"/>
              </a:rPr>
              <a:t>ot</a:t>
            </a:r>
            <a:r>
              <a:rPr lang="en-US" dirty="0" smtClean="0">
                <a:solidFill>
                  <a:srgbClr val="FFFFFF"/>
                </a:solidFill>
                <a:latin typeface="Noteworthy Light"/>
                <a:cs typeface="Noteworthy Light"/>
              </a:rPr>
              <a:t> have a lot of experience conversing with people of the opposite gender</a:t>
            </a:r>
          </a:p>
          <a:p>
            <a:r>
              <a:rPr lang="en-US" dirty="0">
                <a:solidFill>
                  <a:srgbClr val="FFFFFF"/>
                </a:solidFill>
                <a:latin typeface="Noteworthy Light"/>
                <a:cs typeface="Noteworthy Light"/>
              </a:rPr>
              <a:t>B</a:t>
            </a:r>
            <a:r>
              <a:rPr lang="en-US" dirty="0" smtClean="0">
                <a:solidFill>
                  <a:srgbClr val="FFFFFF"/>
                </a:solidFill>
                <a:latin typeface="Noteworthy Light"/>
                <a:cs typeface="Noteworthy Light"/>
              </a:rPr>
              <a:t>e uncomfortable discussing certain topics</a:t>
            </a:r>
          </a:p>
          <a:p>
            <a:pPr marL="0" indent="0">
              <a:buNone/>
            </a:pPr>
            <a:endParaRPr lang="en-US" dirty="0">
              <a:solidFill>
                <a:srgbClr val="FFFFFF"/>
              </a:solidFill>
              <a:latin typeface="Noteworthy Light"/>
              <a:cs typeface="Noteworthy Light"/>
            </a:endParaRPr>
          </a:p>
          <a:p>
            <a:pPr marL="0" indent="0" algn="ctr">
              <a:buNone/>
            </a:pPr>
            <a:r>
              <a:rPr lang="en-US" u="sng" dirty="0" smtClean="0">
                <a:solidFill>
                  <a:srgbClr val="FFFFFF"/>
                </a:solidFill>
                <a:latin typeface="Noteworthy Light"/>
                <a:cs typeface="Noteworthy Light"/>
              </a:rPr>
              <a:t>Remember: patience, sensitivity and respect is key</a:t>
            </a:r>
          </a:p>
        </p:txBody>
      </p:sp>
    </p:spTree>
    <p:custDataLst>
      <p:tags r:id="rId1"/>
    </p:custDataLst>
    <p:extLst>
      <p:ext uri="{BB962C8B-B14F-4D97-AF65-F5344CB8AC3E}">
        <p14:creationId xmlns:p14="http://schemas.microsoft.com/office/powerpoint/2010/main" val="3364007084"/>
      </p:ext>
    </p:extLst>
  </p:cSld>
  <p:clrMapOvr>
    <a:masterClrMapping/>
  </p:clrMapOvr>
  <mc:AlternateContent xmlns:mc="http://schemas.openxmlformats.org/markup-compatibility/2006" xmlns:p14="http://schemas.microsoft.com/office/powerpoint/2010/main">
    <mc:Choice Requires="p14">
      <p:transition spd="slow" p14:dur="2000" advTm="7648"/>
    </mc:Choice>
    <mc:Fallback xmlns="">
      <p:transition xmlns:p14="http://schemas.microsoft.com/office/powerpoint/2010/main" spd="slow" advTm="764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heel(1)">
                                      <p:cBhvr>
                                        <p:cTn id="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10.xml><?xml version="1.0" encoding="utf-8"?>
<p:tagLst xmlns:a="http://schemas.openxmlformats.org/drawingml/2006/main" xmlns:r="http://schemas.openxmlformats.org/officeDocument/2006/relationships" xmlns:p="http://schemas.openxmlformats.org/presentationml/2006/main">
  <p:tag name="TIMING" val="|1.4|2.4|2.1|2.1"/>
</p:tagLst>
</file>

<file path=ppt/tags/tag11.xml><?xml version="1.0" encoding="utf-8"?>
<p:tagLst xmlns:a="http://schemas.openxmlformats.org/drawingml/2006/main" xmlns:r="http://schemas.openxmlformats.org/officeDocument/2006/relationships" xmlns:p="http://schemas.openxmlformats.org/presentationml/2006/main">
  <p:tag name="TIMING" val="|1|1.5"/>
</p:tagLst>
</file>

<file path=ppt/tags/tag12.xml><?xml version="1.0" encoding="utf-8"?>
<p:tagLst xmlns:a="http://schemas.openxmlformats.org/drawingml/2006/main" xmlns:r="http://schemas.openxmlformats.org/officeDocument/2006/relationships" xmlns:p="http://schemas.openxmlformats.org/presentationml/2006/main">
  <p:tag name="TIMING" val="|1.3"/>
</p:tagLst>
</file>

<file path=ppt/tags/tag13.xml><?xml version="1.0" encoding="utf-8"?>
<p:tagLst xmlns:a="http://schemas.openxmlformats.org/drawingml/2006/main" xmlns:r="http://schemas.openxmlformats.org/officeDocument/2006/relationships" xmlns:p="http://schemas.openxmlformats.org/presentationml/2006/main">
  <p:tag name="TIMING" val="|1|1.9"/>
</p:tagLst>
</file>

<file path=ppt/tags/tag14.xml><?xml version="1.0" encoding="utf-8"?>
<p:tagLst xmlns:a="http://schemas.openxmlformats.org/drawingml/2006/main" xmlns:r="http://schemas.openxmlformats.org/officeDocument/2006/relationships" xmlns:p="http://schemas.openxmlformats.org/presentationml/2006/main">
  <p:tag name="TIMING" val="|1"/>
</p:tagLst>
</file>

<file path=ppt/tags/tag15.xml><?xml version="1.0" encoding="utf-8"?>
<p:tagLst xmlns:a="http://schemas.openxmlformats.org/drawingml/2006/main" xmlns:r="http://schemas.openxmlformats.org/officeDocument/2006/relationships" xmlns:p="http://schemas.openxmlformats.org/presentationml/2006/main">
  <p:tag name="TIMING" val="|0.8|2.1|2.3|2|2.3|2.6|3.9"/>
</p:tagLst>
</file>

<file path=ppt/tags/tag16.xml><?xml version="1.0" encoding="utf-8"?>
<p:tagLst xmlns:a="http://schemas.openxmlformats.org/drawingml/2006/main" xmlns:r="http://schemas.openxmlformats.org/officeDocument/2006/relationships" xmlns:p="http://schemas.openxmlformats.org/presentationml/2006/main">
  <p:tag name="TIMING" val="|0.7|1.6"/>
</p:tagLst>
</file>

<file path=ppt/tags/tag17.xml><?xml version="1.0" encoding="utf-8"?>
<p:tagLst xmlns:a="http://schemas.openxmlformats.org/drawingml/2006/main" xmlns:r="http://schemas.openxmlformats.org/officeDocument/2006/relationships" xmlns:p="http://schemas.openxmlformats.org/presentationml/2006/main">
  <p:tag name="TIMING" val="|0.9|3|0.8|2|1.1|0.7|1.1|0.7|1.4|0.7|1.3|0.8|1.3|0.7|1.3|0.8|1.3|0.7|1.1|0.9|1.2|1|1.3"/>
</p:tagLst>
</file>

<file path=ppt/tags/tag18.xml><?xml version="1.0" encoding="utf-8"?>
<p:tagLst xmlns:a="http://schemas.openxmlformats.org/drawingml/2006/main" xmlns:r="http://schemas.openxmlformats.org/officeDocument/2006/relationships" xmlns:p="http://schemas.openxmlformats.org/presentationml/2006/main">
  <p:tag name="TIMING" val="|2.1|1"/>
</p:tagLst>
</file>

<file path=ppt/tags/tag19.xml><?xml version="1.0" encoding="utf-8"?>
<p:tagLst xmlns:a="http://schemas.openxmlformats.org/drawingml/2006/main" xmlns:r="http://schemas.openxmlformats.org/officeDocument/2006/relationships" xmlns:p="http://schemas.openxmlformats.org/presentationml/2006/main">
  <p:tag name="TIMING" val="|0.8|1.7|0.7|1.1|2.3|0.8|5.4"/>
</p:tagLst>
</file>

<file path=ppt/tags/tag2.xml><?xml version="1.0" encoding="utf-8"?>
<p:tagLst xmlns:a="http://schemas.openxmlformats.org/drawingml/2006/main" xmlns:r="http://schemas.openxmlformats.org/officeDocument/2006/relationships" xmlns:p="http://schemas.openxmlformats.org/presentationml/2006/main">
  <p:tag name="TIMING" val="|1.1|1.7|3.8"/>
</p:tagLst>
</file>

<file path=ppt/tags/tag20.xml><?xml version="1.0" encoding="utf-8"?>
<p:tagLst xmlns:a="http://schemas.openxmlformats.org/drawingml/2006/main" xmlns:r="http://schemas.openxmlformats.org/officeDocument/2006/relationships" xmlns:p="http://schemas.openxmlformats.org/presentationml/2006/main">
  <p:tag name="TIMING" val="|0.8|1.6|2.7|2.1"/>
</p:tagLst>
</file>

<file path=ppt/tags/tag21.xml><?xml version="1.0" encoding="utf-8"?>
<p:tagLst xmlns:a="http://schemas.openxmlformats.org/drawingml/2006/main" xmlns:r="http://schemas.openxmlformats.org/officeDocument/2006/relationships" xmlns:p="http://schemas.openxmlformats.org/presentationml/2006/main">
  <p:tag name="TIMING" val="|0.9|2.9"/>
</p:tagLst>
</file>

<file path=ppt/tags/tag22.xml><?xml version="1.0" encoding="utf-8"?>
<p:tagLst xmlns:a="http://schemas.openxmlformats.org/drawingml/2006/main" xmlns:r="http://schemas.openxmlformats.org/officeDocument/2006/relationships" xmlns:p="http://schemas.openxmlformats.org/presentationml/2006/main">
  <p:tag name="TIMING" val="|0.6"/>
</p:tagLst>
</file>

<file path=ppt/tags/tag23.xml><?xml version="1.0" encoding="utf-8"?>
<p:tagLst xmlns:a="http://schemas.openxmlformats.org/drawingml/2006/main" xmlns:r="http://schemas.openxmlformats.org/officeDocument/2006/relationships" xmlns:p="http://schemas.openxmlformats.org/presentationml/2006/main">
  <p:tag name="TIMING" val="|1.3|1.9|1.8|1.9|1.6"/>
</p:tagLst>
</file>

<file path=ppt/tags/tag24.xml><?xml version="1.0" encoding="utf-8"?>
<p:tagLst xmlns:a="http://schemas.openxmlformats.org/drawingml/2006/main" xmlns:r="http://schemas.openxmlformats.org/officeDocument/2006/relationships" xmlns:p="http://schemas.openxmlformats.org/presentationml/2006/main">
  <p:tag name="TIMING" val="|0"/>
</p:tagLst>
</file>

<file path=ppt/tags/tag25.xml><?xml version="1.0" encoding="utf-8"?>
<p:tagLst xmlns:a="http://schemas.openxmlformats.org/drawingml/2006/main" xmlns:r="http://schemas.openxmlformats.org/officeDocument/2006/relationships" xmlns:p="http://schemas.openxmlformats.org/presentationml/2006/main">
  <p:tag name="TIMING" val="|0.9|1.1|2.2|2.9|2.1"/>
</p:tagLst>
</file>

<file path=ppt/tags/tag26.xml><?xml version="1.0" encoding="utf-8"?>
<p:tagLst xmlns:a="http://schemas.openxmlformats.org/drawingml/2006/main" xmlns:r="http://schemas.openxmlformats.org/officeDocument/2006/relationships" xmlns:p="http://schemas.openxmlformats.org/presentationml/2006/main">
  <p:tag name="TIMING" val="|1.5|1.3"/>
</p:tagLst>
</file>

<file path=ppt/tags/tag27.xml><?xml version="1.0" encoding="utf-8"?>
<p:tagLst xmlns:a="http://schemas.openxmlformats.org/drawingml/2006/main" xmlns:r="http://schemas.openxmlformats.org/officeDocument/2006/relationships" xmlns:p="http://schemas.openxmlformats.org/presentationml/2006/main">
  <p:tag name="TIMING" val="|1"/>
</p:tagLst>
</file>

<file path=ppt/tags/tag28.xml><?xml version="1.0" encoding="utf-8"?>
<p:tagLst xmlns:a="http://schemas.openxmlformats.org/drawingml/2006/main" xmlns:r="http://schemas.openxmlformats.org/officeDocument/2006/relationships" xmlns:p="http://schemas.openxmlformats.org/presentationml/2006/main">
  <p:tag name="TIMING" val="|2.1"/>
</p:tagLst>
</file>

<file path=ppt/tags/tag29.xml><?xml version="1.0" encoding="utf-8"?>
<p:tagLst xmlns:a="http://schemas.openxmlformats.org/drawingml/2006/main" xmlns:r="http://schemas.openxmlformats.org/officeDocument/2006/relationships" xmlns:p="http://schemas.openxmlformats.org/presentationml/2006/main">
  <p:tag name="TIMING" val="|0.7|3"/>
</p:tagLst>
</file>

<file path=ppt/tags/tag3.xml><?xml version="1.0" encoding="utf-8"?>
<p:tagLst xmlns:a="http://schemas.openxmlformats.org/drawingml/2006/main" xmlns:r="http://schemas.openxmlformats.org/officeDocument/2006/relationships" xmlns:p="http://schemas.openxmlformats.org/presentationml/2006/main">
  <p:tag name="TIMING" val="|1.1|1.4|2.6"/>
</p:tagLst>
</file>

<file path=ppt/tags/tag30.xml><?xml version="1.0" encoding="utf-8"?>
<p:tagLst xmlns:a="http://schemas.openxmlformats.org/drawingml/2006/main" xmlns:r="http://schemas.openxmlformats.org/officeDocument/2006/relationships" xmlns:p="http://schemas.openxmlformats.org/presentationml/2006/main">
  <p:tag name="TIMING" val="|0.7"/>
</p:tagLst>
</file>

<file path=ppt/tags/tag31.xml><?xml version="1.0" encoding="utf-8"?>
<p:tagLst xmlns:a="http://schemas.openxmlformats.org/drawingml/2006/main" xmlns:r="http://schemas.openxmlformats.org/officeDocument/2006/relationships" xmlns:p="http://schemas.openxmlformats.org/presentationml/2006/main">
  <p:tag name="TIMING" val="|0.9|4.6"/>
</p:tagLst>
</file>

<file path=ppt/tags/tag4.xml><?xml version="1.0" encoding="utf-8"?>
<p:tagLst xmlns:a="http://schemas.openxmlformats.org/drawingml/2006/main" xmlns:r="http://schemas.openxmlformats.org/officeDocument/2006/relationships" xmlns:p="http://schemas.openxmlformats.org/presentationml/2006/main">
  <p:tag name="TIMING" val="|1.1|1.5|1.8|1.9|2.6|2.8|2.7|3"/>
</p:tagLst>
</file>

<file path=ppt/tags/tag5.xml><?xml version="1.0" encoding="utf-8"?>
<p:tagLst xmlns:a="http://schemas.openxmlformats.org/drawingml/2006/main" xmlns:r="http://schemas.openxmlformats.org/officeDocument/2006/relationships" xmlns:p="http://schemas.openxmlformats.org/presentationml/2006/main">
  <p:tag name="TIMING" val="|1.9|3.3|6.7|3.6"/>
</p:tagLst>
</file>

<file path=ppt/tags/tag6.xml><?xml version="1.0" encoding="utf-8"?>
<p:tagLst xmlns:a="http://schemas.openxmlformats.org/drawingml/2006/main" xmlns:r="http://schemas.openxmlformats.org/officeDocument/2006/relationships" xmlns:p="http://schemas.openxmlformats.org/presentationml/2006/main">
  <p:tag name="TIMING" val="|1|3.9"/>
</p:tagLst>
</file>

<file path=ppt/tags/tag7.xml><?xml version="1.0" encoding="utf-8"?>
<p:tagLst xmlns:a="http://schemas.openxmlformats.org/drawingml/2006/main" xmlns:r="http://schemas.openxmlformats.org/officeDocument/2006/relationships" xmlns:p="http://schemas.openxmlformats.org/presentationml/2006/main">
  <p:tag name="TIMING" val="|1.6|1.7"/>
</p:tagLst>
</file>

<file path=ppt/tags/tag8.xml><?xml version="1.0" encoding="utf-8"?>
<p:tagLst xmlns:a="http://schemas.openxmlformats.org/drawingml/2006/main" xmlns:r="http://schemas.openxmlformats.org/officeDocument/2006/relationships" xmlns:p="http://schemas.openxmlformats.org/presentationml/2006/main">
  <p:tag name="TIMING" val="|3.6"/>
</p:tagLst>
</file>

<file path=ppt/tags/tag9.xml><?xml version="1.0" encoding="utf-8"?>
<p:tagLst xmlns:a="http://schemas.openxmlformats.org/drawingml/2006/main" xmlns:r="http://schemas.openxmlformats.org/officeDocument/2006/relationships" xmlns:p="http://schemas.openxmlformats.org/presentationml/2006/main">
  <p:tag name="TIMING" val="|1|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1165</TotalTime>
  <Words>939</Words>
  <Application>Microsoft Macintosh PowerPoint</Application>
  <PresentationFormat>On-screen Show (4:3)</PresentationFormat>
  <Paragraphs>104</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Part One: Welcome to UCAELI!</vt:lpstr>
      <vt:lpstr>General Information about UCAELI</vt:lpstr>
      <vt:lpstr>What is Conversation Class?</vt:lpstr>
      <vt:lpstr>Instructors are a resource for you!</vt:lpstr>
      <vt:lpstr>Conversation Partner Tip  for the first class:</vt:lpstr>
      <vt:lpstr>Part Two: Be open to and respect other cultures!</vt:lpstr>
      <vt:lpstr>PowerPoint Presentation</vt:lpstr>
      <vt:lpstr>Note: Some students will…</vt:lpstr>
      <vt:lpstr>Be careful not to criticize a student’s culture or religion</vt:lpstr>
      <vt:lpstr>Conversation Partner Tip:  Ask about the student’s home country, family and traditions!</vt:lpstr>
      <vt:lpstr>PowerPoint Presentation</vt:lpstr>
      <vt:lpstr>You will probably need to speak more slowly and clearly than usual, especially with lower-level students.   Take your time and make sure the student understands. </vt:lpstr>
      <vt:lpstr>If a student does not understand what you said, try to restate it in a different, simpler way.</vt:lpstr>
      <vt:lpstr>Commonly, students will smile and nod their head appearing to understand what you are saying while they really have no idea. </vt:lpstr>
      <vt:lpstr>Conversation Partner Tip:  Promote Active Listening to combat the  “Head Nodding Effect”</vt:lpstr>
      <vt:lpstr>Conversation Partner Tip:  Drawing pictures helps low level beginners. </vt:lpstr>
      <vt:lpstr>Sometimes student’s do not understand “American Slang”</vt:lpstr>
      <vt:lpstr>Conversation Partner Tip: If you use “American Slang,” explain it!   </vt:lpstr>
      <vt:lpstr>Be aware of potential cultural blind spots</vt:lpstr>
      <vt:lpstr>Conversation Partner Tip: Encourage student speaking</vt:lpstr>
      <vt:lpstr>Don’t be afraid to tell students that you don’t understand what they are saying!</vt:lpstr>
      <vt:lpstr>You can correct a student’s pronunciation.</vt:lpstr>
      <vt:lpstr>In sum, when you’re in a low-level class:</vt:lpstr>
      <vt:lpstr>Part Four: Group Work </vt:lpstr>
      <vt:lpstr>Conversation Class Objectives</vt:lpstr>
      <vt:lpstr>Try to make sure everyone in your group contributes to conversation.</vt:lpstr>
      <vt:lpstr>Sometimes outgoing students will dominate the conversation. </vt:lpstr>
      <vt:lpstr>Try to make an effort to draw out quiet, shy or lower-level students.</vt:lpstr>
      <vt:lpstr>Also, make sure you’re not the one talking too much!</vt:lpstr>
      <vt:lpstr>Part Five: The students appreciate you!</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aware of potential cultural blind spots</dc:title>
  <dc:creator>Ucaeli</dc:creator>
  <cp:lastModifiedBy>Ucaeli</cp:lastModifiedBy>
  <cp:revision>79</cp:revision>
  <dcterms:created xsi:type="dcterms:W3CDTF">2015-01-14T16:05:26Z</dcterms:created>
  <dcterms:modified xsi:type="dcterms:W3CDTF">2016-06-28T14:03:43Z</dcterms:modified>
</cp:coreProperties>
</file>